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77" r:id="rId2"/>
    <p:sldId id="278" r:id="rId3"/>
    <p:sldId id="279" r:id="rId4"/>
    <p:sldId id="261" r:id="rId5"/>
    <p:sldId id="265" r:id="rId6"/>
    <p:sldId id="264" r:id="rId7"/>
    <p:sldId id="263" r:id="rId8"/>
    <p:sldId id="257" r:id="rId9"/>
    <p:sldId id="258" r:id="rId10"/>
    <p:sldId id="259" r:id="rId11"/>
    <p:sldId id="260" r:id="rId12"/>
    <p:sldId id="280" r:id="rId13"/>
    <p:sldId id="269" r:id="rId14"/>
    <p:sldId id="272" r:id="rId15"/>
    <p:sldId id="271" r:id="rId16"/>
    <p:sldId id="270" r:id="rId17"/>
    <p:sldId id="262" r:id="rId18"/>
    <p:sldId id="268" r:id="rId19"/>
    <p:sldId id="267" r:id="rId20"/>
    <p:sldId id="266" r:id="rId21"/>
    <p:sldId id="273" r:id="rId22"/>
    <p:sldId id="274" r:id="rId23"/>
    <p:sldId id="276" r:id="rId24"/>
    <p:sldId id="275" r:id="rId25"/>
    <p:sldId id="281" r:id="rId26"/>
    <p:sldId id="282" r:id="rId27"/>
    <p:sldId id="285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0E02"/>
    <a:srgbClr val="A3220D"/>
    <a:srgbClr val="EF5739"/>
    <a:srgbClr val="F8CDC4"/>
    <a:srgbClr val="621C58"/>
    <a:srgbClr val="EAC0D5"/>
    <a:srgbClr val="F5E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-276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97D66-81CB-4965-97C2-9FA5B986F76E}" type="datetimeFigureOut">
              <a:rPr lang="en-US" smtClean="0"/>
              <a:pPr/>
              <a:t>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B29ED-35BA-42C3-8EFF-12444396B5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5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music loop for workshop</a:t>
            </a:r>
          </a:p>
          <a:p>
            <a:endParaRPr lang="en-US" dirty="0"/>
          </a:p>
          <a:p>
            <a:r>
              <a:rPr lang="en-US" dirty="0" smtClean="0"/>
              <a:t>Welcome guests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43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welcome, introduce yourselves. Explain the workshop’s purpose &amp; objective of this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3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INTRODUCTION ACTIVITY: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3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89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welcome, introduce yourselves. Explain the workshop’s purpose &amp; objective of this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3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welcome, introduce yourselves. Explain the workshop’s purpose &amp; objective of this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welcome, introduce yourselves. Explain the workshop’s purpose &amp; objective of this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3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Formal welcome, introduce yourselves. Explain the workshop’s purpose &amp; objective of this workshop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3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music loop for workshop</a:t>
            </a:r>
          </a:p>
          <a:p>
            <a:endParaRPr lang="en-US" dirty="0"/>
          </a:p>
          <a:p>
            <a:r>
              <a:rPr lang="en-US" dirty="0" smtClean="0"/>
              <a:t>Welcome guests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29ED-35BA-42C3-8EFF-12444396B52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43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FDF73-1D4E-4D88-862B-AB618C85258A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8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14D8-53FF-44DE-99E7-B4A057528701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9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5D762-439D-41A5-82B3-E3E94F572269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F1BDB-2A3A-47D1-81C0-777522943585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0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E852C-2F33-4CD2-AFD5-228A8D0436CB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0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03421-1791-44C8-A1CE-66C261D9F710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5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C680C-78E1-42A3-BD4E-E9F54FE2A0B9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47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4321B-2DEB-4C36-ABEC-020D7BEC5478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3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D1756-6D37-4B35-8F51-E2C31A439D6C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97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7F547-0821-415B-81DA-DEF013337ED7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21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44354-CEA1-4C68-ACA6-1E8B3C875269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1">
                <a:lumMod val="20000"/>
                <a:lumOff val="80000"/>
              </a:schemeClr>
            </a:gs>
            <a:gs pos="58000">
              <a:schemeClr val="accent1">
                <a:lumMod val="75000"/>
              </a:schemeClr>
            </a:gs>
            <a:gs pos="83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72103-7904-4D49-8E91-3F9565A41423}" type="datetime1">
              <a:rPr lang="en-US" smtClean="0"/>
              <a:pPr/>
              <a:t>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95E3F-300E-4675-B8FF-0A04F97355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5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5ejHs0g0UjU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\\mvhawk\departments\Core%20Workshop\Well%20being\Well%20Being%20Images\Pharrell%20Williams%20-%20Happy%20(Official%20Music%20Video).mp4" TargetMode="External"/><Relationship Id="rId1" Type="http://schemas.microsoft.com/office/2007/relationships/media" Target="file:///\\mvhawk\departments\Core%20Workshop\Well%20being\Well%20Being%20Images\Pharrell%20Williams%20-%20Happy%20(Official%20Music%20Video).mp4" TargetMode="External"/><Relationship Id="rId6" Type="http://schemas.openxmlformats.org/officeDocument/2006/relationships/image" Target="../media/image41.png"/><Relationship Id="rId5" Type="http://schemas.openxmlformats.org/officeDocument/2006/relationships/hyperlink" Target="https://www.youtube.com/watch?v=1CW7n1ZE_JY" TargetMode="External"/><Relationship Id="rId4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X8x1binrm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Wellness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Core Workshop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5ejHs0g0Uj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6092" y="425302"/>
            <a:ext cx="10631378" cy="59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6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4">
                <a:lumMod val="20000"/>
                <a:lumOff val="80000"/>
              </a:schemeClr>
            </a:gs>
            <a:gs pos="58000">
              <a:schemeClr val="accent4">
                <a:lumMod val="75000"/>
              </a:schemeClr>
            </a:gs>
            <a:gs pos="83000">
              <a:schemeClr val="accent4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2937">
            <a:off x="5346404" y="-14181"/>
            <a:ext cx="7061791" cy="4526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8157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Career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Keep a balance between work and personal life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696">
            <a:off x="309949" y="1626176"/>
            <a:ext cx="5058470" cy="379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6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4">
                <a:lumMod val="20000"/>
                <a:lumOff val="80000"/>
              </a:schemeClr>
            </a:gs>
            <a:gs pos="58000">
              <a:schemeClr val="accent4">
                <a:lumMod val="75000"/>
              </a:schemeClr>
            </a:gs>
            <a:gs pos="83000">
              <a:schemeClr val="accent4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676">
            <a:off x="1026988" y="703274"/>
            <a:ext cx="9310238" cy="46623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Career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80571"/>
            <a:ext cx="11353800" cy="453072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</a:rPr>
              <a:t>R</a:t>
            </a:r>
            <a:r>
              <a:rPr lang="en-US" sz="3200" b="1" dirty="0" smtClean="0">
                <a:solidFill>
                  <a:schemeClr val="bg1"/>
                </a:solidFill>
              </a:rPr>
              <a:t>elationships </a:t>
            </a:r>
            <a:r>
              <a:rPr lang="en-US" sz="3200" b="1" dirty="0">
                <a:solidFill>
                  <a:schemeClr val="bg1"/>
                </a:solidFill>
              </a:rPr>
              <a:t>at work are critical to your wellbeing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8418"/>
            <a:ext cx="12192001" cy="7351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234" y="4249762"/>
            <a:ext cx="9144000" cy="2387600"/>
          </a:xfrm>
        </p:spPr>
        <p:txBody>
          <a:bodyPr/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sz="4400" b="1" dirty="0" smtClean="0">
                <a:solidFill>
                  <a:schemeClr val="bg1"/>
                </a:solidFill>
                <a:latin typeface="+mn-lt"/>
              </a:rPr>
              <a:t>Activity</a:t>
            </a:r>
            <a:endParaRPr lang="en-US" sz="4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34678" y="852"/>
            <a:ext cx="73293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+mj-lt"/>
              </a:rPr>
              <a:t>“</a:t>
            </a:r>
            <a:r>
              <a:rPr lang="en-US" sz="2800" b="1" dirty="0">
                <a:latin typeface="+mj-lt"/>
              </a:rPr>
              <a:t>How can the college through its processes, procedures, trainings or systems support and improve our social or career wellbeing?”</a:t>
            </a:r>
          </a:p>
        </p:txBody>
      </p:sp>
    </p:spTree>
    <p:extLst>
      <p:ext uri="{BB962C8B-B14F-4D97-AF65-F5344CB8AC3E}">
        <p14:creationId xmlns:p14="http://schemas.microsoft.com/office/powerpoint/2010/main" val="699585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2">
                <a:lumMod val="20000"/>
                <a:lumOff val="80000"/>
              </a:schemeClr>
            </a:gs>
            <a:gs pos="58000">
              <a:schemeClr val="accent2">
                <a:lumMod val="75000"/>
              </a:schemeClr>
            </a:gs>
            <a:gs pos="83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0584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93568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Physical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27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A </a:t>
            </a:r>
            <a:r>
              <a:rPr lang="en-US" b="1" dirty="0"/>
              <a:t>lifetime of good </a:t>
            </a:r>
            <a:r>
              <a:rPr lang="en-US" b="1" dirty="0" smtClean="0"/>
              <a:t>habits promotes wellbeing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53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2">
                <a:lumMod val="20000"/>
                <a:lumOff val="80000"/>
              </a:schemeClr>
            </a:gs>
            <a:gs pos="58000">
              <a:schemeClr val="accent2">
                <a:lumMod val="75000"/>
              </a:schemeClr>
            </a:gs>
            <a:gs pos="83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245">
            <a:off x="4519620" y="2811832"/>
            <a:ext cx="6300000" cy="314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7778">
            <a:off x="5698419" y="-303472"/>
            <a:ext cx="6427793" cy="3599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017">
            <a:off x="-635253" y="42531"/>
            <a:ext cx="5469273" cy="3516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900" b="1" dirty="0" smtClean="0"/>
              <a:t>               </a:t>
            </a:r>
            <a:r>
              <a:rPr lang="en-US" sz="4900" b="1" dirty="0" smtClean="0">
                <a:latin typeface="+mn-lt"/>
              </a:rPr>
              <a:t>Physical</a:t>
            </a:r>
            <a:endParaRPr lang="en-US" sz="49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81890"/>
            <a:ext cx="10515600" cy="3157316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r>
              <a:rPr lang="en-US" sz="3300" b="1" dirty="0" smtClean="0">
                <a:solidFill>
                  <a:schemeClr val="bg1"/>
                </a:solidFill>
              </a:rPr>
              <a:t>Do </a:t>
            </a:r>
            <a:r>
              <a:rPr lang="en-US" sz="3300" b="1" dirty="0">
                <a:solidFill>
                  <a:schemeClr val="bg1"/>
                </a:solidFill>
              </a:rPr>
              <a:t>good things for yourself: exercise, meditate, sleep, rest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2">
                <a:lumMod val="20000"/>
                <a:lumOff val="80000"/>
              </a:schemeClr>
            </a:gs>
            <a:gs pos="58000">
              <a:schemeClr val="accent2">
                <a:lumMod val="75000"/>
              </a:schemeClr>
            </a:gs>
            <a:gs pos="83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9630">
            <a:off x="5809327" y="3137116"/>
            <a:ext cx="3414107" cy="2528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2554">
            <a:off x="6721327" y="-12183"/>
            <a:ext cx="6000750" cy="3905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</a:t>
            </a:r>
            <a:r>
              <a:rPr lang="en-US" b="1" dirty="0" smtClean="0">
                <a:solidFill>
                  <a:schemeClr val="bg1"/>
                </a:solidFill>
                <a:latin typeface="+mn-lt"/>
              </a:rPr>
              <a:t>Physical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20316"/>
            <a:ext cx="10515600" cy="113768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We </a:t>
            </a:r>
            <a:r>
              <a:rPr lang="en-US" b="1" dirty="0">
                <a:solidFill>
                  <a:schemeClr val="bg1"/>
                </a:solidFill>
              </a:rPr>
              <a:t>can </a:t>
            </a:r>
            <a:r>
              <a:rPr lang="en-US" b="1" dirty="0" smtClean="0">
                <a:solidFill>
                  <a:schemeClr val="bg1"/>
                </a:solidFill>
              </a:rPr>
              <a:t>impact </a:t>
            </a:r>
            <a:r>
              <a:rPr lang="en-US" b="1" dirty="0">
                <a:solidFill>
                  <a:schemeClr val="bg1"/>
                </a:solidFill>
              </a:rPr>
              <a:t>the expression of our </a:t>
            </a:r>
            <a:r>
              <a:rPr lang="en-US" b="1" dirty="0" smtClean="0">
                <a:solidFill>
                  <a:schemeClr val="bg1"/>
                </a:solidFill>
              </a:rPr>
              <a:t>genes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9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2">
                <a:lumMod val="20000"/>
                <a:lumOff val="80000"/>
              </a:schemeClr>
            </a:gs>
            <a:gs pos="58000">
              <a:schemeClr val="accent2">
                <a:lumMod val="75000"/>
              </a:schemeClr>
            </a:gs>
            <a:gs pos="83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28" y="3142874"/>
            <a:ext cx="4897844" cy="371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72" y="541136"/>
            <a:ext cx="5107806" cy="38308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75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Physical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409" y="1846890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/>
              <a:t>Make healthy food &amp; exercise </a:t>
            </a:r>
            <a:r>
              <a:rPr lang="en-US" b="1" dirty="0"/>
              <a:t>choices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6564"/>
            <a:ext cx="475297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6">
                <a:lumMod val="20000"/>
                <a:lumOff val="80000"/>
              </a:schemeClr>
            </a:gs>
            <a:gs pos="58000">
              <a:schemeClr val="accent6">
                <a:lumMod val="75000"/>
              </a:schemeClr>
            </a:gs>
            <a:gs pos="83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ld mt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61562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51" y="41845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Financial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949" y="30654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Beyond our essential needs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more </a:t>
            </a:r>
            <a:r>
              <a:rPr lang="en-US" b="1" dirty="0">
                <a:solidFill>
                  <a:schemeClr val="bg1"/>
                </a:solidFill>
              </a:rPr>
              <a:t>money does not equal more </a:t>
            </a:r>
            <a:r>
              <a:rPr lang="en-US" b="1" dirty="0" smtClean="0">
                <a:solidFill>
                  <a:schemeClr val="bg1"/>
                </a:solidFill>
              </a:rPr>
              <a:t>happiness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9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6">
                <a:lumMod val="20000"/>
                <a:lumOff val="80000"/>
              </a:schemeClr>
            </a:gs>
            <a:gs pos="58000">
              <a:schemeClr val="accent6">
                <a:lumMod val="75000"/>
              </a:schemeClr>
            </a:gs>
            <a:gs pos="83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Financial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669" y="1355661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/>
              <a:t>Spend money </a:t>
            </a:r>
            <a:r>
              <a:rPr lang="en-US" b="1" dirty="0"/>
              <a:t>on experiences and on others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"/>
          <a:stretch/>
        </p:blipFill>
        <p:spPr>
          <a:xfrm rot="2085250">
            <a:off x="7050043" y="2680991"/>
            <a:ext cx="5602299" cy="35729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115">
            <a:off x="-7225" y="2539990"/>
            <a:ext cx="7134225" cy="4010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19" y="161569"/>
            <a:ext cx="3247192" cy="243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5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6">
                <a:lumMod val="20000"/>
                <a:lumOff val="80000"/>
              </a:schemeClr>
            </a:gs>
            <a:gs pos="58000">
              <a:schemeClr val="accent6">
                <a:lumMod val="75000"/>
              </a:schemeClr>
            </a:gs>
            <a:gs pos="83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01" y="187503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>Financial</a:t>
            </a:r>
            <a:endParaRPr lang="en-US" sz="4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101" y="1825625"/>
            <a:ext cx="10515600" cy="5032375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Debt </a:t>
            </a:r>
            <a:r>
              <a:rPr lang="en-US" b="1" dirty="0">
                <a:solidFill>
                  <a:schemeClr val="bg1"/>
                </a:solidFill>
              </a:rPr>
              <a:t>and </a:t>
            </a:r>
            <a:r>
              <a:rPr lang="en-US" b="1" dirty="0" smtClean="0">
                <a:solidFill>
                  <a:schemeClr val="bg1"/>
                </a:solidFill>
              </a:rPr>
              <a:t>comparisons </a:t>
            </a:r>
            <a:r>
              <a:rPr lang="en-US" b="1" dirty="0">
                <a:solidFill>
                  <a:schemeClr val="bg1"/>
                </a:solidFill>
              </a:rPr>
              <a:t>with </a:t>
            </a:r>
            <a:r>
              <a:rPr lang="en-US" b="1" dirty="0" smtClean="0">
                <a:solidFill>
                  <a:schemeClr val="bg1"/>
                </a:solidFill>
              </a:rPr>
              <a:t>others decrease wellbeing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01" y="274051"/>
            <a:ext cx="4021099" cy="5637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" r="293" b="15911"/>
          <a:stretch/>
        </p:blipFill>
        <p:spPr>
          <a:xfrm>
            <a:off x="-104406" y="83680"/>
            <a:ext cx="8344891" cy="49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>
                <a:alpha val="75000"/>
                <a:lumMod val="84000"/>
                <a:lumOff val="16000"/>
              </a:schemeClr>
            </a:gs>
            <a:gs pos="45000">
              <a:schemeClr val="accent1">
                <a:lumMod val="20000"/>
                <a:lumOff val="80000"/>
              </a:schemeClr>
            </a:gs>
            <a:gs pos="76000">
              <a:schemeClr val="accent1">
                <a:lumMod val="75000"/>
              </a:schemeClr>
            </a:gs>
            <a:gs pos="93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0638138">
            <a:off x="686317" y="1969325"/>
            <a:ext cx="9144000" cy="2387600"/>
          </a:xfrm>
          <a:ln>
            <a:noFill/>
          </a:ln>
        </p:spPr>
        <p:txBody>
          <a:bodyPr>
            <a:normAutofit/>
          </a:bodyPr>
          <a:lstStyle/>
          <a:p>
            <a:pPr algn="l"/>
            <a:r>
              <a:rPr lang="en-US" sz="8000" b="1" i="1" dirty="0" smtClean="0">
                <a:solidFill>
                  <a:schemeClr val="bg1"/>
                </a:solidFill>
              </a:rPr>
              <a:t>         </a:t>
            </a:r>
            <a:r>
              <a:rPr lang="en-US" sz="8000" b="1" i="1" dirty="0" smtClean="0">
                <a:solidFill>
                  <a:srgbClr val="C00000"/>
                </a:solidFill>
              </a:rPr>
              <a:t>2015</a:t>
            </a:r>
            <a:br>
              <a:rPr lang="en-US" sz="8000" b="1" i="1" dirty="0" smtClean="0">
                <a:solidFill>
                  <a:srgbClr val="C00000"/>
                </a:solidFill>
              </a:rPr>
            </a:br>
            <a:r>
              <a:rPr lang="en-US" sz="8000" b="1" i="1" dirty="0" smtClean="0">
                <a:solidFill>
                  <a:srgbClr val="C00000"/>
                </a:solidFill>
              </a:rPr>
              <a:t>Core Workshop</a:t>
            </a:r>
            <a:endParaRPr lang="en-US" sz="8000" b="1" i="1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181174"/>
            <a:ext cx="4114801" cy="605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6">
                <a:lumMod val="20000"/>
                <a:lumOff val="80000"/>
              </a:schemeClr>
            </a:gs>
            <a:gs pos="58000">
              <a:schemeClr val="accent6">
                <a:lumMod val="75000"/>
              </a:schemeClr>
            </a:gs>
            <a:gs pos="83000">
              <a:schemeClr val="accent6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Financial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2583"/>
            <a:ext cx="10515600" cy="4915417"/>
          </a:xfrm>
        </p:spPr>
        <p:txBody>
          <a:bodyPr/>
          <a:lstStyle/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lv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Set financial </a:t>
            </a:r>
            <a:r>
              <a:rPr lang="en-US" b="1" dirty="0">
                <a:solidFill>
                  <a:schemeClr val="bg1"/>
                </a:solidFill>
              </a:rPr>
              <a:t>goals to save and live within your means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30" y="0"/>
            <a:ext cx="7120070" cy="59010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551">
            <a:off x="180754" y="1857152"/>
            <a:ext cx="4688958" cy="351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9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8CDC4"/>
            </a:gs>
            <a:gs pos="58000">
              <a:srgbClr val="EF5739"/>
            </a:gs>
            <a:gs pos="83000">
              <a:srgbClr val="A3220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Community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972" y="1771197"/>
            <a:ext cx="110490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Creating community: the </a:t>
            </a:r>
            <a:r>
              <a:rPr lang="en-US" b="1" dirty="0"/>
              <a:t>difference between a good life and </a:t>
            </a:r>
            <a:r>
              <a:rPr lang="en-US" b="1" dirty="0" smtClean="0"/>
              <a:t>a great </a:t>
            </a:r>
            <a:r>
              <a:rPr lang="en-US" b="1" dirty="0"/>
              <a:t>one</a:t>
            </a:r>
            <a:r>
              <a:rPr lang="en-US" b="1" dirty="0" smtClean="0"/>
              <a:t>!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AL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9853" y="2220684"/>
            <a:ext cx="8244118" cy="463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29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8CDC4"/>
            </a:gs>
            <a:gs pos="58000">
              <a:srgbClr val="EF5739"/>
            </a:gs>
            <a:gs pos="83000">
              <a:srgbClr val="A3220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6511"/>
            <a:ext cx="10515600" cy="1325563"/>
          </a:xfrm>
        </p:spPr>
        <p:txBody>
          <a:bodyPr/>
          <a:lstStyle/>
          <a:p>
            <a:pPr algn="r"/>
            <a:r>
              <a:rPr lang="en-US" b="1" dirty="0" smtClean="0">
                <a:latin typeface="+mn-lt"/>
              </a:rPr>
              <a:t>Community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917" y="6035914"/>
            <a:ext cx="10515600" cy="1005995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  Connect to the whole for </a:t>
            </a:r>
            <a:r>
              <a:rPr lang="en-US" b="1" dirty="0">
                <a:solidFill>
                  <a:schemeClr val="bg1"/>
                </a:solidFill>
              </a:rPr>
              <a:t>greater good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5274">
            <a:off x="7073683" y="2425145"/>
            <a:ext cx="5051519" cy="38256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2198"/>
            <a:ext cx="6985415" cy="534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8CDC4"/>
            </a:gs>
            <a:gs pos="58000">
              <a:srgbClr val="EF5739"/>
            </a:gs>
            <a:gs pos="83000">
              <a:srgbClr val="A3220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8594">
            <a:off x="2998014" y="675489"/>
            <a:ext cx="9351133" cy="3939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31" y="410368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Community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084" y="5699356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G</a:t>
            </a:r>
            <a:r>
              <a:rPr lang="en-US" b="1" dirty="0" smtClean="0">
                <a:solidFill>
                  <a:schemeClr val="bg1"/>
                </a:solidFill>
              </a:rPr>
              <a:t>iving </a:t>
            </a:r>
            <a:r>
              <a:rPr lang="en-US" b="1" dirty="0">
                <a:solidFill>
                  <a:schemeClr val="bg1"/>
                </a:solidFill>
              </a:rPr>
              <a:t>to others is giving to yourself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218"/>
            <a:ext cx="5345096" cy="35420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104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8CDC4"/>
            </a:gs>
            <a:gs pos="58000">
              <a:srgbClr val="EF5739"/>
            </a:gs>
            <a:gs pos="83000">
              <a:srgbClr val="A3220D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223" y="124692"/>
            <a:ext cx="12330223" cy="56275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+mn-lt"/>
              </a:rPr>
              <a:t>Community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088" y="250666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Having a sense of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ommunity supports your wellbeing habits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1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477" y="231967"/>
            <a:ext cx="9684794" cy="66985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5851" y="723014"/>
            <a:ext cx="6220047" cy="16480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“How can the college through its processes, procedures, trainings or systems support and improve our physical, financial or community wellbeing?”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91775" y="801400"/>
            <a:ext cx="6220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“How can the college through its processes, procedures, trainings or systems support and improve our physical, financial or community wellbeing?”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317898" y="6169722"/>
            <a:ext cx="19639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/>
              <a:t>Activity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4417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8" y="-26560"/>
            <a:ext cx="10969312" cy="68845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2539" y="750223"/>
            <a:ext cx="7882270" cy="109984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Summary Activity</a:t>
            </a:r>
            <a:endParaRPr lang="en-US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93137" y="5294785"/>
            <a:ext cx="1113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Are there any possible changes I can and want to make to improve my well being?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How can I improve the likelihood of achieving these changes?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6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>
                <a:alpha val="75000"/>
                <a:lumMod val="84000"/>
                <a:lumOff val="16000"/>
              </a:schemeClr>
            </a:gs>
            <a:gs pos="45000">
              <a:schemeClr val="accent1">
                <a:lumMod val="20000"/>
                <a:lumOff val="80000"/>
              </a:schemeClr>
            </a:gs>
            <a:gs pos="76000">
              <a:schemeClr val="accent1">
                <a:lumMod val="75000"/>
              </a:schemeClr>
            </a:gs>
            <a:gs pos="93000">
              <a:schemeClr val="accent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9" y="181174"/>
            <a:ext cx="4114801" cy="605838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75683" y="965200"/>
            <a:ext cx="6088912" cy="2387600"/>
          </a:xfrm>
        </p:spPr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CC0000"/>
                </a:solidFill>
              </a:rPr>
              <a:t>Thank you </a:t>
            </a:r>
            <a:br>
              <a:rPr lang="en-US" sz="8000" b="1" dirty="0" smtClean="0">
                <a:solidFill>
                  <a:srgbClr val="CC0000"/>
                </a:solidFill>
              </a:rPr>
            </a:br>
            <a:r>
              <a:rPr lang="en-US" sz="8000" b="1" dirty="0" smtClean="0">
                <a:solidFill>
                  <a:srgbClr val="CC0000"/>
                </a:solidFill>
              </a:rPr>
              <a:t>for attending!</a:t>
            </a:r>
            <a:endParaRPr lang="en-US" sz="8000" b="1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4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193801"/>
            <a:ext cx="9144000" cy="4075223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  <a:hlinkClick r:id="rId5"/>
              </a:rPr>
              <a:t>Thank you for attending</a:t>
            </a:r>
            <a:endParaRPr lang="en-US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47797"/>
            <a:ext cx="9144000" cy="1655762"/>
          </a:xfrm>
        </p:spPr>
        <p:txBody>
          <a:bodyPr/>
          <a:lstStyle/>
          <a:p>
            <a:r>
              <a:rPr lang="en-US" dirty="0" smtClean="0"/>
              <a:t>Core Workshop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harrell Williams - Happy (Official Music Video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2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6" y="-655981"/>
            <a:ext cx="10751043" cy="6696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565" y="0"/>
            <a:ext cx="10270435" cy="6857999"/>
          </a:xfrm>
        </p:spPr>
        <p:txBody>
          <a:bodyPr>
            <a:norm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5E1EB"/>
            </a:gs>
            <a:gs pos="58000">
              <a:srgbClr val="EAC0D5"/>
            </a:gs>
            <a:gs pos="83000">
              <a:srgbClr val="621C5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31"/>
            <a:ext cx="12192001" cy="6809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3129"/>
            <a:ext cx="10515600" cy="108452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>Social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8463"/>
            <a:ext cx="10515600" cy="4422591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Close relationships </a:t>
            </a:r>
            <a:r>
              <a:rPr lang="en-US" b="1" dirty="0">
                <a:solidFill>
                  <a:schemeClr val="bg1"/>
                </a:solidFill>
              </a:rPr>
              <a:t>are good </a:t>
            </a:r>
            <a:r>
              <a:rPr lang="en-US" b="1" dirty="0" smtClean="0">
                <a:solidFill>
                  <a:schemeClr val="bg1"/>
                </a:solidFill>
              </a:rPr>
              <a:t>for </a:t>
            </a:r>
            <a:r>
              <a:rPr lang="en-US" b="1" dirty="0">
                <a:solidFill>
                  <a:schemeClr val="bg1"/>
                </a:solidFill>
              </a:rPr>
              <a:t>your </a:t>
            </a:r>
            <a:r>
              <a:rPr lang="en-US" b="1" dirty="0" smtClean="0">
                <a:solidFill>
                  <a:schemeClr val="bg1"/>
                </a:solidFill>
              </a:rPr>
              <a:t>physical &amp; </a:t>
            </a:r>
            <a:r>
              <a:rPr lang="en-US" b="1" dirty="0">
                <a:solidFill>
                  <a:schemeClr val="bg1"/>
                </a:solidFill>
              </a:rPr>
              <a:t>emotional wellbeing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3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5E1EB"/>
            </a:gs>
            <a:gs pos="58000">
              <a:srgbClr val="EAC0D5"/>
            </a:gs>
            <a:gs pos="83000">
              <a:srgbClr val="621C5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0"/>
            <a:ext cx="12192000" cy="6894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Social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2126"/>
            <a:ext cx="10515600" cy="47452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sz="3200" dirty="0"/>
          </a:p>
          <a:p>
            <a:pPr marL="0" lv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Nurture </a:t>
            </a:r>
            <a:r>
              <a:rPr lang="en-US" sz="3200" b="1" dirty="0">
                <a:solidFill>
                  <a:schemeClr val="bg1"/>
                </a:solidFill>
              </a:rPr>
              <a:t>relationships </a:t>
            </a:r>
            <a:r>
              <a:rPr lang="en-US" sz="3200" b="1" dirty="0" smtClean="0">
                <a:solidFill>
                  <a:schemeClr val="bg1"/>
                </a:solidFill>
              </a:rPr>
              <a:t>everywhere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805">
            <a:off x="6491301" y="1692384"/>
            <a:ext cx="5585766" cy="3975494"/>
          </a:xfrm>
          <a:prstGeom prst="rect">
            <a:avLst/>
          </a:prstGeom>
          <a:effectLst>
            <a:glow rad="228600">
              <a:schemeClr val="accent4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137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5E1EB"/>
            </a:gs>
            <a:gs pos="58000">
              <a:srgbClr val="EAC0D5"/>
            </a:gs>
            <a:gs pos="83000">
              <a:srgbClr val="621C5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Social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63" y="5940425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smtClean="0">
                <a:solidFill>
                  <a:schemeClr val="bg1"/>
                </a:solidFill>
              </a:rPr>
              <a:t>    </a:t>
            </a:r>
            <a:r>
              <a:rPr lang="en-US" sz="3200" b="1" dirty="0" smtClean="0">
                <a:solidFill>
                  <a:schemeClr val="bg1"/>
                </a:solidFill>
              </a:rPr>
              <a:t>Socialize all day long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649" y="735495"/>
            <a:ext cx="8296319" cy="49453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9652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rgbClr val="F5E1EB"/>
            </a:gs>
            <a:gs pos="58000">
              <a:srgbClr val="EAC0D5"/>
            </a:gs>
            <a:gs pos="83000">
              <a:srgbClr val="621C58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7120">
            <a:off x="6376333" y="919981"/>
            <a:ext cx="5351546" cy="4013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7587">
            <a:off x="593633" y="175060"/>
            <a:ext cx="6195237" cy="46464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411" y="116284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 smtClean="0">
                <a:solidFill>
                  <a:schemeClr val="bg1"/>
                </a:solidFill>
              </a:rPr>
              <a:t>Social</a:t>
            </a:r>
            <a:endParaRPr lang="en-US" sz="49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851" y="2023109"/>
            <a:ext cx="10683949" cy="469213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sz="4400" dirty="0"/>
          </a:p>
          <a:p>
            <a:pPr marL="0" lvl="0" indent="0">
              <a:buNone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0" lv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Be active &amp; social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4">
                <a:lumMod val="20000"/>
                <a:lumOff val="80000"/>
              </a:schemeClr>
            </a:gs>
            <a:gs pos="58000">
              <a:schemeClr val="accent4">
                <a:lumMod val="75000"/>
              </a:schemeClr>
            </a:gs>
            <a:gs pos="83000">
              <a:schemeClr val="accent4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710"/>
            <a:ext cx="12192000" cy="6260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sz="4900" b="1" dirty="0" smtClean="0">
                <a:solidFill>
                  <a:schemeClr val="bg1"/>
                </a:solidFill>
                <a:latin typeface="+mn-lt"/>
              </a:rPr>
            </a:br>
            <a:r>
              <a:rPr lang="en-US" sz="4900" b="1" dirty="0" smtClean="0">
                <a:solidFill>
                  <a:schemeClr val="bg1"/>
                </a:solidFill>
                <a:latin typeface="+mn-lt"/>
              </a:rPr>
              <a:t>Career</a:t>
            </a:r>
            <a:endParaRPr lang="en-US" sz="4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8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bg1"/>
            </a:gs>
            <a:gs pos="30000">
              <a:schemeClr val="accent4">
                <a:lumMod val="20000"/>
                <a:lumOff val="80000"/>
              </a:schemeClr>
            </a:gs>
            <a:gs pos="58000">
              <a:schemeClr val="accent4">
                <a:lumMod val="75000"/>
              </a:schemeClr>
            </a:gs>
            <a:gs pos="83000">
              <a:schemeClr val="accent4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833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Career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33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</a:rPr>
              <a:t>Foster everyone's strengths</a:t>
            </a:r>
            <a:endParaRPr lang="en-US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95E3F-300E-4675-B8FF-0A04F97355B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uX8x1binrmk"/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860699" y="2260083"/>
            <a:ext cx="7722781" cy="434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415</Words>
  <Application>Microsoft Office PowerPoint</Application>
  <PresentationFormat>Widescreen</PresentationFormat>
  <Paragraphs>172</Paragraphs>
  <Slides>28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Wellness</vt:lpstr>
      <vt:lpstr>         2015 Core Workshop</vt:lpstr>
      <vt:lpstr>    </vt:lpstr>
      <vt:lpstr>   Social</vt:lpstr>
      <vt:lpstr>Social</vt:lpstr>
      <vt:lpstr>Social</vt:lpstr>
      <vt:lpstr>             Social</vt:lpstr>
      <vt:lpstr>                   Career</vt:lpstr>
      <vt:lpstr>Career</vt:lpstr>
      <vt:lpstr>Career</vt:lpstr>
      <vt:lpstr>Career</vt:lpstr>
      <vt:lpstr> Activity</vt:lpstr>
      <vt:lpstr>Physical</vt:lpstr>
      <vt:lpstr>               Physical</vt:lpstr>
      <vt:lpstr>                        Physical</vt:lpstr>
      <vt:lpstr>Physical</vt:lpstr>
      <vt:lpstr>Financial</vt:lpstr>
      <vt:lpstr>Financial</vt:lpstr>
      <vt:lpstr>           Financial</vt:lpstr>
      <vt:lpstr>Financial</vt:lpstr>
      <vt:lpstr>Community</vt:lpstr>
      <vt:lpstr>Community</vt:lpstr>
      <vt:lpstr>Community</vt:lpstr>
      <vt:lpstr>Community</vt:lpstr>
      <vt:lpstr>PowerPoint Presentation</vt:lpstr>
      <vt:lpstr>Summary Activity</vt:lpstr>
      <vt:lpstr>Thank you  for attending!</vt:lpstr>
      <vt:lpstr>Thank you for attending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</dc:title>
  <dc:creator>Mirza Dzinic</dc:creator>
  <cp:lastModifiedBy>Norma Chrisman</cp:lastModifiedBy>
  <cp:revision>70</cp:revision>
  <dcterms:created xsi:type="dcterms:W3CDTF">2014-10-14T18:28:16Z</dcterms:created>
  <dcterms:modified xsi:type="dcterms:W3CDTF">2015-01-16T15:01:21Z</dcterms:modified>
</cp:coreProperties>
</file>