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7" r:id="rId2"/>
    <p:sldId id="266" r:id="rId3"/>
    <p:sldId id="301" r:id="rId4"/>
    <p:sldId id="269" r:id="rId5"/>
    <p:sldId id="267" r:id="rId6"/>
    <p:sldId id="265" r:id="rId7"/>
    <p:sldId id="290" r:id="rId8"/>
    <p:sldId id="289" r:id="rId9"/>
    <p:sldId id="288" r:id="rId10"/>
    <p:sldId id="291" r:id="rId11"/>
    <p:sldId id="275" r:id="rId12"/>
    <p:sldId id="292" r:id="rId13"/>
    <p:sldId id="293" r:id="rId14"/>
    <p:sldId id="294" r:id="rId15"/>
    <p:sldId id="295" r:id="rId16"/>
    <p:sldId id="296" r:id="rId17"/>
    <p:sldId id="276" r:id="rId18"/>
    <p:sldId id="261" r:id="rId19"/>
    <p:sldId id="258" r:id="rId20"/>
    <p:sldId id="259" r:id="rId21"/>
    <p:sldId id="260" r:id="rId22"/>
    <p:sldId id="299" r:id="rId23"/>
    <p:sldId id="278" r:id="rId24"/>
    <p:sldId id="298" r:id="rId25"/>
    <p:sldId id="297" r:id="rId26"/>
    <p:sldId id="30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8F5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90860" autoAdjust="0"/>
  </p:normalViewPr>
  <p:slideViewPr>
    <p:cSldViewPr>
      <p:cViewPr varScale="1">
        <p:scale>
          <a:sx n="59" d="100"/>
          <a:sy n="59" d="100"/>
        </p:scale>
        <p:origin x="-70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21075-4156-4762-B7E9-3123461F86FF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812CF-4473-42C3-9F84-6ACEA3E261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40429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1239-5792-48AF-A886-F8C16087291D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86253-C9C4-404B-905C-D56D7B61F5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30436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66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21697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List book reference for quote!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72425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72425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72425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72425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72425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72425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72425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73541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400266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1808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958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315489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81638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83480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834807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834807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834807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83480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958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34024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45199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51743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51743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51743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7092A-0020-46B6-B18C-CF2171B01F0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51743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7C48-011A-4269-A4D6-382A24D054FF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983-8CE2-439D-BF49-DD6E3BE78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7C48-011A-4269-A4D6-382A24D054FF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983-8CE2-439D-BF49-DD6E3BE78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7C48-011A-4269-A4D6-382A24D054FF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983-8CE2-439D-BF49-DD6E3BE78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7C48-011A-4269-A4D6-382A24D054FF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983-8CE2-439D-BF49-DD6E3BE78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7C48-011A-4269-A4D6-382A24D054FF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983-8CE2-439D-BF49-DD6E3BE78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7C48-011A-4269-A4D6-382A24D054FF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983-8CE2-439D-BF49-DD6E3BE78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7C48-011A-4269-A4D6-382A24D054FF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983-8CE2-439D-BF49-DD6E3BE78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7C48-011A-4269-A4D6-382A24D054FF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983-8CE2-439D-BF49-DD6E3BE78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7C48-011A-4269-A4D6-382A24D054FF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983-8CE2-439D-BF49-DD6E3BE78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7C48-011A-4269-A4D6-382A24D054FF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983-8CE2-439D-BF49-DD6E3BE78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7C48-011A-4269-A4D6-382A24D054FF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96CC983-8CE2-439D-BF49-DD6E3BE78A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8AD7C48-011A-4269-A4D6-382A24D054FF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96CC983-8CE2-439D-BF49-DD6E3BE78A7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Microsoft_Office_PowerPoint_Presentation1.pptx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package" Target="../embeddings/Microsoft_Office_PowerPoint_Presentation2.pptx"/><Relationship Id="rId4" Type="http://schemas.openxmlformats.org/officeDocument/2006/relationships/image" Target="../media/image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\\mvhawk\departments\Core%20Workshop\corework.mp4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\\mvhawk\departments\Media%20FSRC\Core%20Workshop\Josh_Groban.mp3" TargetMode="External"/><Relationship Id="rId6" Type="http://schemas.openxmlformats.org/officeDocument/2006/relationships/image" Target="../media/image3.tiff"/><Relationship Id="rId5" Type="http://schemas.openxmlformats.org/officeDocument/2006/relationships/image" Target="../media/image6.jpe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\\mvhawk\departments\Core%20Workshop\cops.mp4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334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/>
              <a:t>Core Workshop Campus </a:t>
            </a:r>
            <a:r>
              <a:rPr lang="en-US" sz="4000" dirty="0" smtClean="0"/>
              <a:t>Safety 2014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0" y="57912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</a:t>
            </a:r>
            <a:endParaRPr lang="en-US" sz="3200" dirty="0"/>
          </a:p>
        </p:txBody>
      </p:sp>
      <p:graphicFrame>
        <p:nvGraphicFramePr>
          <p:cNvPr id="9" name="Object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143000" y="1828800"/>
          <a:ext cx="6400800" cy="4800044"/>
        </p:xfrm>
        <a:graphic>
          <a:graphicData uri="http://schemas.openxmlformats.org/presentationml/2006/ole">
            <p:oleObj spid="_x0000_s1033" name="Presentation" r:id="rId5" imgW="4570330" imgH="3427437" progId="PowerPoint.Show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Community Policing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7848600" cy="4038600"/>
          </a:xfr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ctr"/>
            <a:endParaRPr lang="en-US" sz="2400" dirty="0" smtClean="0"/>
          </a:p>
          <a:p>
            <a:pPr marL="342900" indent="-342900" algn="ctr"/>
            <a:endParaRPr lang="en-US" sz="2400" dirty="0" smtClean="0"/>
          </a:p>
          <a:p>
            <a:pPr marL="342900" indent="-342900" algn="ctr"/>
            <a:r>
              <a:rPr lang="en-US" sz="4400" dirty="0" smtClean="0"/>
              <a:t>“</a:t>
            </a:r>
            <a:r>
              <a:rPr lang="en-US" sz="4000" dirty="0" smtClean="0"/>
              <a:t>P</a:t>
            </a:r>
            <a:r>
              <a:rPr lang="en-US" sz="4000" i="1" dirty="0" smtClean="0"/>
              <a:t>olice </a:t>
            </a:r>
            <a:r>
              <a:rPr lang="en-US" sz="4000" i="1" dirty="0"/>
              <a:t>are the public and the public are the police</a:t>
            </a:r>
            <a:r>
              <a:rPr lang="en-US" sz="4000" i="1" dirty="0" smtClean="0"/>
              <a:t>.”</a:t>
            </a:r>
            <a:endParaRPr lang="en-US" sz="2400" i="1" dirty="0" smtClean="0"/>
          </a:p>
          <a:p>
            <a:pPr marL="342900" indent="-342900" algn="l"/>
            <a:endParaRPr lang="en-US" sz="2400" i="1" dirty="0"/>
          </a:p>
          <a:p>
            <a:pPr marL="342900" indent="-342900" algn="l"/>
            <a:r>
              <a:rPr lang="en-US" sz="2400" i="1" dirty="0" smtClean="0"/>
              <a:t> </a:t>
            </a:r>
            <a:endParaRPr lang="en-US" sz="24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86800" y="6172200"/>
            <a:ext cx="522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Community Policing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7848600" cy="4038600"/>
          </a:xfr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l"/>
            <a:r>
              <a:rPr lang="en-US" sz="2400" dirty="0" smtClean="0"/>
              <a:t>****Foot patrol: Creates visibility, more one on one interaction with community and officer.</a:t>
            </a:r>
          </a:p>
          <a:p>
            <a:pPr marL="342900" indent="-342900" algn="l"/>
            <a:endParaRPr lang="en-US" sz="24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pic>
        <p:nvPicPr>
          <p:cNvPr id="7" name="Picture 6" descr="Foot Patrol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771650"/>
            <a:ext cx="8636000" cy="4857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10600" y="5943600"/>
            <a:ext cx="71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11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Community Policing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7848600" cy="4038600"/>
          </a:xfr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l"/>
            <a:r>
              <a:rPr lang="en-US" sz="2400" dirty="0" smtClean="0"/>
              <a:t>****Bike Patrol: Creates visibility, allows for more patrol area coverage.</a:t>
            </a:r>
          </a:p>
          <a:p>
            <a:pPr marL="342900" indent="-342900" algn="l"/>
            <a:endParaRPr lang="en-US" sz="24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pic>
        <p:nvPicPr>
          <p:cNvPr id="7" name="Picture 6" descr="Bike Patro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2057400"/>
            <a:ext cx="8229600" cy="4629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14074" y="6096000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12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Community Policing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7848600" cy="4038600"/>
          </a:xfr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l"/>
            <a:r>
              <a:rPr lang="en-US" sz="2400" dirty="0" smtClean="0"/>
              <a:t>****Calls for service (i.e. jump starts, lock outs): One on one interaction with community members.</a:t>
            </a:r>
          </a:p>
          <a:p>
            <a:pPr marL="342900" indent="-342900" algn="l"/>
            <a:endParaRPr lang="en-US" sz="24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pic>
        <p:nvPicPr>
          <p:cNvPr id="7" name="Picture 6" descr="Jump Start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857250"/>
            <a:ext cx="8305800" cy="5772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86800" y="6324600"/>
            <a:ext cx="41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13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Community Policing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7848600" cy="4038600"/>
          </a:xfr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l"/>
            <a:r>
              <a:rPr lang="en-US" sz="2400" dirty="0" smtClean="0"/>
              <a:t>****Building checks: Helps local businesses stay safe and feel safe.</a:t>
            </a:r>
          </a:p>
          <a:p>
            <a:pPr marL="342900" indent="-342900" algn="l"/>
            <a:endParaRPr lang="en-US" sz="24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pic>
        <p:nvPicPr>
          <p:cNvPr id="9" name="Picture 8" descr="Foot Patrol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1771650"/>
            <a:ext cx="8153400" cy="5086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39200" y="6019800"/>
            <a:ext cx="44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14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Community Policing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7848600" cy="4038600"/>
          </a:xfr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l"/>
            <a:r>
              <a:rPr lang="en-US" sz="2400" dirty="0" smtClean="0"/>
              <a:t>****</a:t>
            </a:r>
          </a:p>
          <a:p>
            <a:pPr marL="342900" indent="-342900" algn="l"/>
            <a:endParaRPr lang="en-US" sz="24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*****Speaking engagements: Officers speak to local organizations such as Lions Club or Rotary.</a:t>
            </a:r>
            <a:endParaRPr lang="en-US" dirty="0"/>
          </a:p>
        </p:txBody>
      </p:sp>
      <p:pic>
        <p:nvPicPr>
          <p:cNvPr id="10" name="Picture 9" descr="Interaction With Community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2057400"/>
            <a:ext cx="7848600" cy="4648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63000" y="6096000"/>
            <a:ext cx="422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15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Community Policing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7848600" cy="4038600"/>
          </a:xfr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l"/>
            <a:r>
              <a:rPr lang="en-US" sz="2400" dirty="0" smtClean="0"/>
              <a:t>****</a:t>
            </a:r>
          </a:p>
          <a:p>
            <a:pPr marL="342900" indent="-342900" algn="l"/>
            <a:endParaRPr lang="en-US" sz="24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*****Speaking engagements: Officers speak to local organizations such as Lions Club or Rotary.</a:t>
            </a:r>
            <a:endParaRPr lang="en-US" dirty="0"/>
          </a:p>
        </p:txBody>
      </p:sp>
      <p:pic>
        <p:nvPicPr>
          <p:cNvPr id="9" name="Picture 8" descr="clas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2209800"/>
            <a:ext cx="8534400" cy="44759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96442" y="6172200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16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Community Policing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7848600" cy="4038600"/>
          </a:xfr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endParaRPr lang="en-US" sz="4400" dirty="0" smtClean="0"/>
          </a:p>
          <a:p>
            <a:pPr algn="ctr"/>
            <a:r>
              <a:rPr lang="en-US" sz="4400" dirty="0" smtClean="0"/>
              <a:t>Connected communities improve the quality of life.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18563" y="6019800"/>
            <a:ext cx="425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17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7848600" cy="4038600"/>
          </a:xfr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en-US" sz="2400" dirty="0" smtClean="0">
                <a:latin typeface="Georgia" pitchFamily="18" charset="0"/>
              </a:rPr>
              <a:t>E</a:t>
            </a:r>
            <a:r>
              <a:rPr lang="en-US" sz="2800" dirty="0" smtClean="0">
                <a:latin typeface="Georgia" pitchFamily="18" charset="0"/>
              </a:rPr>
              <a:t>xternal alarm system on Utica Campus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800" dirty="0" smtClean="0">
                <a:latin typeface="Georgia" pitchFamily="18" charset="0"/>
              </a:rPr>
              <a:t>Telephone alarm system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>
                <a:latin typeface="Georgia" pitchFamily="18" charset="0"/>
              </a:rPr>
              <a:t>Implementation of NY-alert system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800" dirty="0" smtClean="0">
                <a:latin typeface="Georgia" pitchFamily="18" charset="0"/>
              </a:rPr>
              <a:t>Weekly activation testing of NY-alert system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800" dirty="0" smtClean="0">
                <a:latin typeface="Georgia" pitchFamily="18" charset="0"/>
              </a:rPr>
              <a:t>Annual activation testing of external alarm system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800" dirty="0" smtClean="0">
                <a:latin typeface="Georgia" pitchFamily="18" charset="0"/>
              </a:rPr>
              <a:t> Web-based alert messaging system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en-US" sz="2800" dirty="0" smtClean="0">
              <a:latin typeface="Georgia" pitchFamily="18" charset="0"/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sz="2800" dirty="0" smtClean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7620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Georgia" pitchFamily="18" charset="0"/>
              </a:rPr>
              <a:t>Emergency/Crisis Response</a:t>
            </a:r>
          </a:p>
          <a:p>
            <a:pPr algn="ctr"/>
            <a:r>
              <a:rPr lang="en-US" sz="3600" b="1" dirty="0" smtClean="0">
                <a:latin typeface="Georgia" pitchFamily="18" charset="0"/>
              </a:rPr>
              <a:t>Initiatives – post Virginia Tech</a:t>
            </a:r>
            <a:endParaRPr lang="en-US" sz="3600" b="1" dirty="0"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2057401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Communications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8610600" y="6172200"/>
            <a:ext cx="445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18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7848600" cy="4038600"/>
          </a:xfr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en-US" sz="2400" dirty="0" smtClean="0">
                <a:latin typeface="Georgia" pitchFamily="18" charset="0"/>
              </a:rPr>
              <a:t>Repair/refurbish of blue light phones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latin typeface="Georgia" pitchFamily="18" charset="0"/>
              </a:rPr>
              <a:t> Hiring and training of peace officers (nearly 50%) with proper equipment and </a:t>
            </a:r>
            <a:r>
              <a:rPr lang="en-US" sz="2400" dirty="0" err="1" smtClean="0">
                <a:latin typeface="Georgia" pitchFamily="18" charset="0"/>
              </a:rPr>
              <a:t>tasers</a:t>
            </a:r>
            <a:endParaRPr lang="en-US" sz="2400" dirty="0" smtClean="0">
              <a:latin typeface="Georgia" pitchFamily="18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latin typeface="Georgia" pitchFamily="18" charset="0"/>
              </a:rPr>
              <a:t>Coordination meetings regarding emergency response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>
                <a:latin typeface="Georgia" pitchFamily="18" charset="0"/>
              </a:rPr>
              <a:t> </a:t>
            </a:r>
            <a:r>
              <a:rPr lang="en-US" sz="2400" dirty="0" smtClean="0">
                <a:latin typeface="Georgia" pitchFamily="18" charset="0"/>
              </a:rPr>
              <a:t>Security camera expansion/upgrade on both campuses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en-US" sz="24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7620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Georgia" pitchFamily="18" charset="0"/>
              </a:rPr>
              <a:t>Emergency/Crisis Response</a:t>
            </a:r>
          </a:p>
          <a:p>
            <a:pPr algn="ctr"/>
            <a:r>
              <a:rPr lang="en-US" sz="3600" b="1" dirty="0" smtClean="0">
                <a:latin typeface="Georgia" pitchFamily="18" charset="0"/>
              </a:rPr>
              <a:t>Initiatives – post Virginia Tech</a:t>
            </a:r>
            <a:endParaRPr lang="en-US" sz="3600" b="1" dirty="0"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205740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Infrastructure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8686800" y="6172200"/>
            <a:ext cx="447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1881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itchFamily="34" charset="0"/>
                <a:cs typeface="Arial" pitchFamily="34" charset="0"/>
              </a:rPr>
              <a:t>MVCC Mission Statement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7848600" cy="4038600"/>
          </a:xfr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l"/>
            <a:r>
              <a:rPr lang="en-US" sz="4000" dirty="0" smtClean="0"/>
              <a:t>   Mohawk Valley Community College promotes student success and community involvement through a commitment to excellence and a spirit of service</a:t>
            </a:r>
            <a:endParaRPr lang="en-US" sz="40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10600" y="6096000"/>
            <a:ext cx="413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7848600" cy="4038600"/>
          </a:xfr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latin typeface="Georgia" pitchFamily="18" charset="0"/>
              </a:rPr>
              <a:t>Crisis response team certified in FEMA sponsored National Incident Management System (NIMS)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latin typeface="Georgia" pitchFamily="18" charset="0"/>
              </a:rPr>
              <a:t>Annual simultaneous activation testing of NY-alert, external alarm, phone, and web messaging system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latin typeface="Georgia" pitchFamily="18" charset="0"/>
              </a:rPr>
              <a:t>Aligned public safety radios w/mutual aid</a:t>
            </a:r>
            <a:endParaRPr lang="en-US" sz="2000" dirty="0" smtClean="0">
              <a:latin typeface="Georgia" pitchFamily="18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latin typeface="Georgia" pitchFamily="18" charset="0"/>
              </a:rPr>
              <a:t>Safety committee recommendation to add blue phone and lighting in the A-3 parking lot in Utica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en-US" sz="2400" dirty="0" smtClean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7620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Georgia" pitchFamily="18" charset="0"/>
              </a:rPr>
              <a:t>Emergency/Crisis Response</a:t>
            </a:r>
          </a:p>
          <a:p>
            <a:pPr algn="ctr"/>
            <a:r>
              <a:rPr lang="en-US" sz="3600" b="1" dirty="0" smtClean="0">
                <a:latin typeface="Georgia" pitchFamily="18" charset="0"/>
              </a:rPr>
              <a:t>Initiatives – post Virginia Tech</a:t>
            </a:r>
            <a:endParaRPr lang="en-US" sz="3600" b="1" dirty="0"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205740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Enhancements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8686800" y="6019800"/>
            <a:ext cx="49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1881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7848600" cy="4038600"/>
          </a:xfr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latin typeface="Georgia" pitchFamily="18" charset="0"/>
              </a:rPr>
              <a:t>Expanded crisis response team with additional NIMS certifications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latin typeface="Georgia" pitchFamily="18" charset="0"/>
              </a:rPr>
              <a:t>Conducted first of bi-annual table top exercises with more than 20 expanded crisis response team members</a:t>
            </a:r>
            <a:endParaRPr lang="en-US" sz="2400" dirty="0">
              <a:latin typeface="Georgia" pitchFamily="18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latin typeface="Georgia" pitchFamily="18" charset="0"/>
              </a:rPr>
              <a:t>Training all Public Safety staff on simplicity reporting system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latin typeface="Georgia" pitchFamily="18" charset="0"/>
              </a:rPr>
              <a:t>Replication of CRT and NIMS at Rome Campus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latin typeface="Georgia" pitchFamily="18" charset="0"/>
              </a:rPr>
              <a:t>CRT Chair participation in Homeland Security Workshop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7620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Georgia" pitchFamily="18" charset="0"/>
              </a:rPr>
              <a:t>Emergency/Crisis Response</a:t>
            </a:r>
          </a:p>
          <a:p>
            <a:pPr algn="ctr"/>
            <a:r>
              <a:rPr lang="en-US" sz="3600" b="1" dirty="0" smtClean="0">
                <a:latin typeface="Georgia" pitchFamily="18" charset="0"/>
              </a:rPr>
              <a:t>Initiatives – post Virginia Tech</a:t>
            </a:r>
            <a:endParaRPr lang="en-US" sz="3600" b="1" dirty="0"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1981200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Training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8686800" y="5715000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21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1881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858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What If?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2209801"/>
            <a:ext cx="8001000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sz="2800" dirty="0" smtClean="0">
                <a:latin typeface="Georgia" pitchFamily="18" charset="0"/>
              </a:rPr>
              <a:t>“Evacuate vs. Shelter in place”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sz="2800" dirty="0" smtClean="0">
                <a:latin typeface="Georgia" pitchFamily="18" charset="0"/>
              </a:rPr>
              <a:t>Communication system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sz="2800" dirty="0" smtClean="0">
                <a:latin typeface="Georgia" pitchFamily="18" charset="0"/>
              </a:rPr>
              <a:t>First Call     </a:t>
            </a:r>
          </a:p>
          <a:p>
            <a:pPr lvl="1">
              <a:lnSpc>
                <a:spcPct val="200000"/>
              </a:lnSpc>
            </a:pPr>
            <a:r>
              <a:rPr lang="en-US" sz="2800" dirty="0" smtClean="0">
                <a:latin typeface="Georgia" pitchFamily="18" charset="0"/>
              </a:rPr>
              <a:t> (Utica-731-5777;  Rome-334-3559)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sz="2800" dirty="0" smtClean="0">
                <a:latin typeface="Georgia" pitchFamily="18" charset="0"/>
              </a:rPr>
              <a:t>Need for volunteers</a:t>
            </a:r>
            <a:endParaRPr lang="en-US" sz="4000" dirty="0"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86800" y="6019800"/>
            <a:ext cx="482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22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Jeopardy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58200" y="5943600"/>
            <a:ext cx="470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23</a:t>
            </a:r>
            <a:endParaRPr lang="en-US" sz="2400" dirty="0"/>
          </a:p>
        </p:txBody>
      </p:sp>
      <p:graphicFrame>
        <p:nvGraphicFramePr>
          <p:cNvPr id="9" name="Object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286793" y="2286000"/>
          <a:ext cx="4570413" cy="3427413"/>
        </p:xfrm>
        <a:graphic>
          <a:graphicData uri="http://schemas.openxmlformats.org/presentationml/2006/ole">
            <p:oleObj spid="_x0000_s15363" name="Presentation" r:id="rId5" imgW="4110167" imgH="3083001" progId="PowerPoint.Show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We need your feedback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7848600" cy="4038600"/>
          </a:xfr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ctr"/>
            <a:endParaRPr lang="en-US" sz="4800" dirty="0" smtClean="0">
              <a:latin typeface="Georgia" pitchFamily="18" charset="0"/>
            </a:endParaRPr>
          </a:p>
          <a:p>
            <a:pPr marL="342900" indent="-342900" algn="ctr"/>
            <a:endParaRPr lang="en-US" sz="4800" dirty="0" smtClean="0">
              <a:latin typeface="Georgia" pitchFamily="18" charset="0"/>
            </a:endParaRPr>
          </a:p>
          <a:p>
            <a:pPr marL="342900" indent="-342900" algn="ctr"/>
            <a:r>
              <a:rPr lang="en-US" sz="4800" dirty="0" smtClean="0">
                <a:latin typeface="Georgia" pitchFamily="18" charset="0"/>
              </a:rPr>
              <a:t>  Next Steps</a:t>
            </a:r>
            <a:endParaRPr lang="en-US" sz="48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6748" y="6096000"/>
            <a:ext cx="497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24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7848600" cy="4038600"/>
          </a:xfr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l"/>
            <a:endParaRPr lang="en-US" sz="24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pic>
        <p:nvPicPr>
          <p:cNvPr id="7" name="corework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06400" y="1828800"/>
            <a:ext cx="8331200" cy="4800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9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Josh_Grob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6" name="Picture 15" descr="Bike Patro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6700" y="1828800"/>
            <a:ext cx="8610600" cy="43100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7620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Thank you for attending !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0" y="6096000"/>
            <a:ext cx="500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26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858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itchFamily="34" charset="0"/>
                <a:cs typeface="Arial" pitchFamily="34" charset="0"/>
              </a:rPr>
              <a:t>Introductions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7848600" cy="4038600"/>
          </a:xfr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l"/>
            <a:r>
              <a:rPr lang="en-US" sz="4000" dirty="0" smtClean="0"/>
              <a:t>   </a:t>
            </a:r>
          </a:p>
          <a:p>
            <a:pPr marL="342900" indent="-342900" algn="l"/>
            <a:endParaRPr lang="en-US" sz="4000" dirty="0" smtClean="0"/>
          </a:p>
          <a:p>
            <a:pPr marL="342900" indent="-342900" algn="ctr"/>
            <a:r>
              <a:rPr lang="en-US" sz="4000" dirty="0" smtClean="0"/>
              <a:t>Core Workshop Introductions</a:t>
            </a:r>
          </a:p>
          <a:p>
            <a:pPr marL="342900" indent="-342900" algn="l"/>
            <a:endParaRPr lang="en-US" sz="40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10600" y="6096000"/>
            <a:ext cx="413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3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Roles and Responsibilities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7848600" cy="4038600"/>
          </a:xfr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l"/>
            <a:endParaRPr lang="en-US" sz="24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pic>
        <p:nvPicPr>
          <p:cNvPr id="10" name="cop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62000" y="2514600"/>
            <a:ext cx="8074702" cy="41046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42314" y="5943600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4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Roles and Responsibilities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7848600" cy="4038600"/>
          </a:xfr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ctr"/>
            <a:endParaRPr lang="en-US" sz="4400" dirty="0" smtClean="0">
              <a:latin typeface="Georgia" pitchFamily="18" charset="0"/>
            </a:endParaRPr>
          </a:p>
          <a:p>
            <a:pPr marL="342900" indent="-342900" algn="ctr"/>
            <a:r>
              <a:rPr lang="en-US" sz="4400" dirty="0" smtClean="0">
                <a:latin typeface="Georgia" pitchFamily="18" charset="0"/>
              </a:rPr>
              <a:t>What surprised you the most and why?</a:t>
            </a:r>
            <a:endParaRPr lang="en-US" sz="44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86800" y="6096000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Public Safety Learning Objectives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7848600" cy="4038600"/>
          </a:xfr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ctr"/>
            <a:r>
              <a:rPr lang="en-US" sz="3200" dirty="0" smtClean="0">
                <a:latin typeface="Georgia" pitchFamily="18" charset="0"/>
              </a:rPr>
              <a:t>Students will recognize Public Safety is trustworthy and accessible when needed.</a:t>
            </a:r>
          </a:p>
          <a:p>
            <a:pPr marL="342900" indent="-342900" algn="l"/>
            <a:endParaRPr lang="en-US" sz="2400" dirty="0">
              <a:latin typeface="Georgia" pitchFamily="18" charset="0"/>
            </a:endParaRPr>
          </a:p>
          <a:p>
            <a:pPr marL="342900" indent="-342900" algn="l"/>
            <a:endParaRPr lang="en-US" sz="2400" dirty="0">
              <a:latin typeface="Georgia" pitchFamily="18" charset="0"/>
            </a:endParaRPr>
          </a:p>
          <a:p>
            <a:pPr marL="342900" indent="-342900" algn="l"/>
            <a:r>
              <a:rPr lang="en-US" sz="2400" dirty="0" smtClean="0">
                <a:latin typeface="Georgia" pitchFamily="18" charset="0"/>
              </a:rPr>
              <a:t>.</a:t>
            </a:r>
            <a:endParaRPr lang="en-US" sz="24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37260" y="6172200"/>
            <a:ext cx="40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6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Public Safety Learning Objectives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7848600" cy="4038600"/>
          </a:xfr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ctr"/>
            <a:r>
              <a:rPr lang="en-US" sz="3200" dirty="0" smtClean="0">
                <a:latin typeface="Georgia" pitchFamily="18" charset="0"/>
              </a:rPr>
              <a:t>Students will recognize that Public Safety strives to maintain a safe and inclusive environment for all.</a:t>
            </a:r>
          </a:p>
          <a:p>
            <a:pPr marL="342900" indent="-342900" algn="l"/>
            <a:endParaRPr lang="en-US" sz="24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63000" y="6096000"/>
            <a:ext cx="333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7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Public Safety Learning Objectives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7848600" cy="4038600"/>
          </a:xfr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ctr"/>
            <a:r>
              <a:rPr lang="en-US" sz="3200" dirty="0" smtClean="0">
                <a:latin typeface="Georgia" pitchFamily="18" charset="0"/>
              </a:rPr>
              <a:t>Students will recognize that Public Safety officers follow a law enforcement code of ethics.</a:t>
            </a:r>
            <a:endParaRPr lang="en-US" sz="32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86800" y="6248400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S</a:t>
            </a:r>
            <a:r>
              <a:rPr lang="en-US" sz="2800" dirty="0" smtClean="0"/>
              <a:t>trengths –</a:t>
            </a:r>
            <a:r>
              <a:rPr lang="en-US" sz="4000" dirty="0" smtClean="0"/>
              <a:t>W</a:t>
            </a:r>
            <a:r>
              <a:rPr lang="en-US" sz="2800" dirty="0" smtClean="0"/>
              <a:t>eaknesses - </a:t>
            </a:r>
            <a:r>
              <a:rPr lang="en-US" sz="4000" dirty="0" smtClean="0"/>
              <a:t>O</a:t>
            </a:r>
            <a:r>
              <a:rPr lang="en-US" sz="2800" dirty="0" smtClean="0"/>
              <a:t>pportunities -</a:t>
            </a:r>
            <a:r>
              <a:rPr lang="en-US" sz="4000" dirty="0" smtClean="0"/>
              <a:t>T</a:t>
            </a:r>
            <a:r>
              <a:rPr lang="en-US" sz="2800" dirty="0" smtClean="0"/>
              <a:t>hreats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7848600" cy="4038600"/>
          </a:xfr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l"/>
            <a:r>
              <a:rPr lang="en-US" sz="2400" dirty="0" smtClean="0">
                <a:latin typeface="Georgia" pitchFamily="18" charset="0"/>
              </a:rPr>
              <a:t>Students will recognize Public Safety is trustworthy and accessible when needed.</a:t>
            </a:r>
          </a:p>
          <a:p>
            <a:pPr marL="342900" indent="-342900" algn="l"/>
            <a:endParaRPr lang="en-US" sz="2400" dirty="0">
              <a:latin typeface="Georgia" pitchFamily="18" charset="0"/>
            </a:endParaRPr>
          </a:p>
          <a:p>
            <a:pPr marL="342900" indent="-342900" algn="l"/>
            <a:r>
              <a:rPr lang="en-US" sz="2400" dirty="0" smtClean="0">
                <a:latin typeface="Georgia" pitchFamily="18" charset="0"/>
              </a:rPr>
              <a:t>Students will recognize that Public Safety strives to maintain a safe and inclusive environment for all.</a:t>
            </a:r>
          </a:p>
          <a:p>
            <a:pPr marL="342900" indent="-342900" algn="l"/>
            <a:endParaRPr lang="en-US" sz="2400" dirty="0">
              <a:latin typeface="Georgia" pitchFamily="18" charset="0"/>
            </a:endParaRPr>
          </a:p>
          <a:p>
            <a:pPr marL="342900" indent="-342900" algn="l"/>
            <a:r>
              <a:rPr lang="en-US" sz="2400" dirty="0" smtClean="0">
                <a:latin typeface="Georgia" pitchFamily="18" charset="0"/>
              </a:rPr>
              <a:t>Students will recognize that Public Safety officers follow a law enforcement code of ethics.</a:t>
            </a:r>
            <a:endParaRPr lang="en-US" sz="24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Mohawk Valley Community College</a:t>
            </a:r>
            <a:endParaRPr lang="en-US" b="1" dirty="0">
              <a:latin typeface="Californian FB" pitchFamily="18" charset="0"/>
            </a:endParaRPr>
          </a:p>
        </p:txBody>
      </p:sp>
      <p:pic>
        <p:nvPicPr>
          <p:cNvPr id="8" name="Picture 7" descr="new mvcc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28600"/>
            <a:ext cx="1521245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63000" y="63246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749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4008</TotalTime>
  <Words>688</Words>
  <Application>Microsoft Office PowerPoint</Application>
  <PresentationFormat>On-screen Show (4:3)</PresentationFormat>
  <Paragraphs>170</Paragraphs>
  <Slides>26</Slides>
  <Notes>26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Flow</vt:lpstr>
      <vt:lpstr>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Randall VanWagoner</dc:creator>
  <cp:lastModifiedBy>jlynch</cp:lastModifiedBy>
  <cp:revision>145</cp:revision>
  <dcterms:created xsi:type="dcterms:W3CDTF">2013-04-16T10:27:24Z</dcterms:created>
  <dcterms:modified xsi:type="dcterms:W3CDTF">2014-03-10T13:30:51Z</dcterms:modified>
</cp:coreProperties>
</file>