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42" r:id="rId2"/>
    <p:sldId id="257" r:id="rId3"/>
    <p:sldId id="261" r:id="rId4"/>
    <p:sldId id="339" r:id="rId5"/>
    <p:sldId id="313" r:id="rId6"/>
    <p:sldId id="258" r:id="rId7"/>
    <p:sldId id="262" r:id="rId8"/>
    <p:sldId id="264" r:id="rId9"/>
    <p:sldId id="267" r:id="rId10"/>
    <p:sldId id="269" r:id="rId11"/>
    <p:sldId id="316" r:id="rId12"/>
    <p:sldId id="311" r:id="rId13"/>
    <p:sldId id="337" r:id="rId14"/>
    <p:sldId id="340" r:id="rId15"/>
    <p:sldId id="270" r:id="rId16"/>
    <p:sldId id="329" r:id="rId17"/>
    <p:sldId id="314" r:id="rId18"/>
    <p:sldId id="273" r:id="rId19"/>
    <p:sldId id="349" r:id="rId20"/>
    <p:sldId id="271" r:id="rId21"/>
    <p:sldId id="272" r:id="rId22"/>
    <p:sldId id="318" r:id="rId23"/>
    <p:sldId id="333" r:id="rId24"/>
    <p:sldId id="331" r:id="rId25"/>
    <p:sldId id="332" r:id="rId26"/>
    <p:sldId id="278" r:id="rId27"/>
    <p:sldId id="279" r:id="rId28"/>
    <p:sldId id="280" r:id="rId29"/>
    <p:sldId id="317" r:id="rId30"/>
    <p:sldId id="283" r:id="rId31"/>
    <p:sldId id="259" r:id="rId32"/>
    <p:sldId id="286" r:id="rId33"/>
    <p:sldId id="287" r:id="rId34"/>
    <p:sldId id="343" r:id="rId35"/>
    <p:sldId id="299" r:id="rId36"/>
    <p:sldId id="290" r:id="rId37"/>
    <p:sldId id="293" r:id="rId38"/>
    <p:sldId id="294" r:id="rId39"/>
    <p:sldId id="296" r:id="rId40"/>
    <p:sldId id="297" r:id="rId41"/>
    <p:sldId id="295" r:id="rId42"/>
    <p:sldId id="298" r:id="rId43"/>
    <p:sldId id="300" r:id="rId44"/>
    <p:sldId id="344" r:id="rId45"/>
    <p:sldId id="336" r:id="rId46"/>
    <p:sldId id="303" r:id="rId47"/>
    <p:sldId id="304" r:id="rId48"/>
    <p:sldId id="320" r:id="rId49"/>
    <p:sldId id="345" r:id="rId50"/>
    <p:sldId id="309" r:id="rId51"/>
    <p:sldId id="310"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442"/>
    <a:srgbClr val="E46F1C"/>
    <a:srgbClr val="762A91"/>
    <a:srgbClr val="C89800"/>
    <a:srgbClr val="1198D6"/>
    <a:srgbClr val="FFE181"/>
    <a:srgbClr val="E6AF00"/>
    <a:srgbClr val="108BC2"/>
    <a:srgbClr val="298AD9"/>
    <a:srgbClr val="1C4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71" autoAdjust="0"/>
  </p:normalViewPr>
  <p:slideViewPr>
    <p:cSldViewPr>
      <p:cViewPr varScale="1">
        <p:scale>
          <a:sx n="107" d="100"/>
          <a:sy n="107" d="100"/>
        </p:scale>
        <p:origin x="1632"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4FCE56-3922-4D7C-9ACF-B87757AEB418}" type="datetimeFigureOut">
              <a:rPr lang="en-US" smtClean="0"/>
              <a:t>6/15/2020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36AB9B-111F-477C-BEB7-193BC8A787B0}" type="slidenum">
              <a:rPr lang="en-US" smtClean="0"/>
              <a:t>‹#›</a:t>
            </a:fld>
            <a:endParaRPr lang="en-US" dirty="0"/>
          </a:p>
        </p:txBody>
      </p:sp>
    </p:spTree>
    <p:extLst>
      <p:ext uri="{BB962C8B-B14F-4D97-AF65-F5344CB8AC3E}">
        <p14:creationId xmlns:p14="http://schemas.microsoft.com/office/powerpoint/2010/main" val="319338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12827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Adoption: We</a:t>
            </a:r>
            <a:r>
              <a:rPr lang="en-US" baseline="0" dirty="0"/>
              <a:t> will refer you to an adoption counselor who will contact you by phone and answer any question you may have as you go through the process. This benefit includes consultation, resources, referrals and follow up with our experienced adoption specialists.</a:t>
            </a:r>
          </a:p>
          <a:p>
            <a:endParaRPr lang="en-US" baseline="0" dirty="0"/>
          </a:p>
          <a:p>
            <a:r>
              <a:rPr lang="en-US" baseline="0" dirty="0"/>
              <a:t>Special Needs: You will work with one of our specialists who will help provide resources, and support for caregivers who have a child with special needs.</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11</a:t>
            </a:fld>
            <a:endParaRPr lang="en-US" dirty="0"/>
          </a:p>
        </p:txBody>
      </p:sp>
    </p:spTree>
    <p:extLst>
      <p:ext uri="{BB962C8B-B14F-4D97-AF65-F5344CB8AC3E}">
        <p14:creationId xmlns:p14="http://schemas.microsoft.com/office/powerpoint/2010/main" val="419825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You can access this benefit by calling the 800 number</a:t>
            </a:r>
            <a:r>
              <a:rPr lang="en-US" baseline="0" dirty="0"/>
              <a:t> …or by going to the website and clicking on the personal assistant yellow button and making contact through email. </a:t>
            </a:r>
          </a:p>
          <a:p>
            <a:endParaRPr lang="en-US" baseline="0" dirty="0"/>
          </a:p>
          <a:p>
            <a:r>
              <a:rPr lang="en-US" baseline="0" dirty="0"/>
              <a:t>We are all busy at work don’t always have time to make and receive calls during the workday – having someone do the leg work for you is a great place to start – with resources</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12</a:t>
            </a:fld>
            <a:endParaRPr lang="en-US" dirty="0"/>
          </a:p>
        </p:txBody>
      </p:sp>
    </p:spTree>
    <p:extLst>
      <p:ext uri="{BB962C8B-B14F-4D97-AF65-F5344CB8AC3E}">
        <p14:creationId xmlns:p14="http://schemas.microsoft.com/office/powerpoint/2010/main" val="333318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762" lvl="3" indent="0" eaLnBrk="1" hangingPunct="1">
              <a:spcBef>
                <a:spcPct val="50000"/>
              </a:spcBef>
              <a:buClr>
                <a:srgbClr val="E4701E"/>
              </a:buClr>
              <a:buSzPct val="135000"/>
              <a:buFont typeface="Arial" panose="020B0604020202020204" pitchFamily="34" charset="0"/>
              <a:buNone/>
              <a:defRPr/>
            </a:pPr>
            <a:r>
              <a:rPr lang="en-US" sz="1400" b="1" dirty="0">
                <a:solidFill>
                  <a:srgbClr val="0B2442"/>
                </a:solidFill>
                <a:latin typeface="Calibri" panose="020F0502020204030204" pitchFamily="34" charset="0"/>
              </a:rPr>
              <a:t>Balancing Life at Work and at Home</a:t>
            </a:r>
          </a:p>
          <a:p>
            <a:pPr marL="4762" lvl="3" indent="0" eaLnBrk="1" hangingPunct="1">
              <a:spcBef>
                <a:spcPct val="50000"/>
              </a:spcBef>
              <a:buClr>
                <a:srgbClr val="E4701E"/>
              </a:buClr>
              <a:buSzPct val="135000"/>
              <a:buFont typeface="Arial" panose="020B0604020202020204" pitchFamily="34" charset="0"/>
              <a:buNone/>
              <a:defRPr/>
            </a:pPr>
            <a:r>
              <a:rPr lang="en-US" sz="1400" dirty="0">
                <a:solidFill>
                  <a:srgbClr val="0B2442"/>
                </a:solidFill>
                <a:latin typeface="Calibri" panose="020F0502020204030204" pitchFamily="34" charset="0"/>
              </a:rPr>
              <a:t>Senior Counselors and SPHRs work with Members on making the most of family life while learning to succeed at work.</a:t>
            </a:r>
          </a:p>
          <a:p>
            <a:pPr marL="61912" lvl="1" indent="0" algn="l" eaLnBrk="1" hangingPunct="1">
              <a:spcBef>
                <a:spcPct val="50000"/>
              </a:spcBef>
              <a:buClr>
                <a:srgbClr val="E4701E"/>
              </a:buClr>
              <a:buSzPct val="135000"/>
              <a:buFont typeface="Arial" panose="020B0604020202020204" pitchFamily="34" charset="0"/>
              <a:buNone/>
              <a:defRPr/>
            </a:pPr>
            <a:endParaRPr lang="en-US" sz="1400" b="1" dirty="0">
              <a:solidFill>
                <a:srgbClr val="0B2442"/>
              </a:solidFill>
              <a:latin typeface="Calibri" panose="020F0502020204030204" pitchFamily="34" charset="0"/>
            </a:endParaRPr>
          </a:p>
          <a:p>
            <a:r>
              <a:rPr lang="en-US" sz="1200" b="1" kern="1200" dirty="0">
                <a:solidFill>
                  <a:schemeClr val="tx1"/>
                </a:solidFill>
                <a:effectLst/>
                <a:latin typeface="+mn-lt"/>
                <a:ea typeface="+mn-ea"/>
                <a:cs typeface="+mn-cs"/>
              </a:rPr>
              <a:t>Resilience Coaching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Senior Counselors and Wellness Coaches work with you to recognize your personal strengths and improve your resilience as you face life challenges.  Coaches will also direct you to specific ESI online trainings to assist in the coaching process.</a:t>
            </a:r>
            <a:endParaRPr lang="en-US" sz="1100" kern="1200" dirty="0">
              <a:solidFill>
                <a:schemeClr val="tx1"/>
              </a:solidFill>
              <a:effectLst/>
              <a:latin typeface="+mn-lt"/>
              <a:ea typeface="+mn-ea"/>
              <a:cs typeface="+mn-cs"/>
            </a:endParaRPr>
          </a:p>
          <a:p>
            <a:pPr marL="61912" lvl="1" indent="0" algn="l" eaLnBrk="1" hangingPunct="1">
              <a:spcBef>
                <a:spcPct val="50000"/>
              </a:spcBef>
              <a:buClr>
                <a:srgbClr val="E4701E"/>
              </a:buClr>
              <a:buSzPct val="135000"/>
              <a:buFont typeface="Arial" panose="020B0604020202020204" pitchFamily="34" charset="0"/>
              <a:buNone/>
              <a:defRPr/>
            </a:pPr>
            <a:endParaRPr lang="en-US" sz="1400" kern="0" dirty="0">
              <a:solidFill>
                <a:srgbClr val="0B2442"/>
              </a:solidFill>
              <a:latin typeface="Calibri" panose="020F0502020204030204" pitchFamily="34" charset="0"/>
            </a:endParaRPr>
          </a:p>
          <a:p>
            <a:pPr marL="0" marR="0" lvl="3" indent="0" algn="l" defTabSz="914400" rtl="0" eaLnBrk="1" fontAlgn="auto" latinLnBrk="0" hangingPunct="1">
              <a:lnSpc>
                <a:spcPct val="100000"/>
              </a:lnSpc>
              <a:spcBef>
                <a:spcPct val="50000"/>
              </a:spcBef>
              <a:spcAft>
                <a:spcPts val="0"/>
              </a:spcAft>
              <a:buClr>
                <a:srgbClr val="E4701E"/>
              </a:buClr>
              <a:buSzPct val="135000"/>
              <a:buFontTx/>
              <a:buNone/>
              <a:tabLst/>
              <a:defRPr/>
            </a:pPr>
            <a:r>
              <a:rPr lang="en-US" sz="1400" b="1" kern="1200" dirty="0">
                <a:solidFill>
                  <a:schemeClr val="tx1"/>
                </a:solidFill>
                <a:effectLst/>
                <a:latin typeface="+mn-lt"/>
                <a:ea typeface="+mn-ea"/>
                <a:cs typeface="+mn-cs"/>
              </a:rPr>
              <a:t>Effective Communication Coaching </a:t>
            </a:r>
            <a:r>
              <a:rPr lang="en-US" sz="1400" kern="1200" dirty="0">
                <a:solidFill>
                  <a:schemeClr val="tx1"/>
                </a:solidFill>
                <a:effectLst/>
                <a:latin typeface="+mn-lt"/>
                <a:ea typeface="+mn-ea"/>
                <a:cs typeface="+mn-cs"/>
              </a:rPr>
              <a:t>Senior Counselors work with you in developing key communication skills, such as understanding the communication process, sending clear and consistent messages, and listening to understand</a:t>
            </a:r>
            <a:r>
              <a:rPr lang="en-US" sz="14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3" indent="0">
              <a:spcBef>
                <a:spcPct val="50000"/>
              </a:spcBef>
              <a:buClr>
                <a:srgbClr val="E4701E"/>
              </a:buClr>
              <a:buSzPct val="135000"/>
              <a:buNone/>
              <a:defRPr/>
            </a:pPr>
            <a:endParaRPr lang="en-US" sz="1400"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400" b="1" kern="0" dirty="0">
                <a:solidFill>
                  <a:srgbClr val="0B2442"/>
                </a:solidFill>
                <a:latin typeface="Calibri" panose="020F0502020204030204" pitchFamily="34" charset="0"/>
              </a:rPr>
              <a:t>Home Purchase Coaching available </a:t>
            </a:r>
            <a:endParaRPr lang="en-US" sz="1400" kern="0" dirty="0">
              <a:solidFill>
                <a:srgbClr val="FF0000"/>
              </a:solidFill>
              <a:latin typeface="Calibri" panose="020F0502020204030204" pitchFamily="34" charset="0"/>
            </a:endParaRPr>
          </a:p>
          <a:p>
            <a:pPr marL="0" lvl="1" indent="0">
              <a:spcBef>
                <a:spcPct val="50000"/>
              </a:spcBef>
              <a:buClr>
                <a:srgbClr val="E4701E"/>
              </a:buClr>
              <a:buSzPct val="135000"/>
              <a:buNone/>
              <a:defRPr/>
            </a:pPr>
            <a:r>
              <a:rPr lang="en-US" sz="1400" kern="0" dirty="0">
                <a:solidFill>
                  <a:srgbClr val="0B2442"/>
                </a:solidFill>
                <a:latin typeface="Calibri" panose="020F0502020204030204" pitchFamily="34" charset="0"/>
              </a:rPr>
              <a:t>Certified Financial Coaches help Members with the home buying process, credit and financing basics, and avoiding delinquency and foreclosure.</a:t>
            </a:r>
            <a:endParaRPr lang="en-US" sz="1400" b="1" kern="0" dirty="0">
              <a:solidFill>
                <a:srgbClr val="0B2442"/>
              </a:solidFill>
              <a:latin typeface="Calibri" panose="020F0502020204030204" pitchFamily="34" charset="0"/>
            </a:endParaRPr>
          </a:p>
          <a:p>
            <a:pPr marL="0" lvl="1" indent="0">
              <a:spcBef>
                <a:spcPct val="50000"/>
              </a:spcBef>
              <a:buClr>
                <a:srgbClr val="E4701E"/>
              </a:buClr>
              <a:buSzPct val="135000"/>
              <a:buNone/>
              <a:defRPr/>
            </a:pPr>
            <a:endParaRPr lang="en-US" sz="1400" b="1"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400" b="1" kern="0" dirty="0">
                <a:solidFill>
                  <a:srgbClr val="0B2442"/>
                </a:solidFill>
                <a:latin typeface="Calibri" panose="020F0502020204030204" pitchFamily="34" charset="0"/>
              </a:rPr>
              <a:t>Certified Student Debt Coaching</a:t>
            </a:r>
            <a:r>
              <a:rPr lang="en-US" sz="1400" b="1" kern="0" baseline="0" dirty="0">
                <a:solidFill>
                  <a:srgbClr val="0B2442"/>
                </a:solidFill>
                <a:latin typeface="Calibri" panose="020F0502020204030204" pitchFamily="34" charset="0"/>
              </a:rPr>
              <a:t> </a:t>
            </a:r>
            <a:endParaRPr lang="en-US" sz="1400" kern="0" dirty="0">
              <a:solidFill>
                <a:srgbClr val="FF0000"/>
              </a:solidFill>
              <a:latin typeface="Calibri" panose="020F0502020204030204" pitchFamily="34" charset="0"/>
            </a:endParaRPr>
          </a:p>
          <a:p>
            <a:pPr marL="0" lvl="1" indent="0">
              <a:spcBef>
                <a:spcPct val="50000"/>
              </a:spcBef>
              <a:buClr>
                <a:srgbClr val="E4701E"/>
              </a:buClr>
              <a:buSzPct val="135000"/>
              <a:buNone/>
              <a:defRPr/>
            </a:pPr>
            <a:r>
              <a:rPr lang="en-US" sz="1400" kern="0" dirty="0">
                <a:solidFill>
                  <a:srgbClr val="0B2442"/>
                </a:solidFill>
                <a:latin typeface="Calibri" panose="020F0502020204030204" pitchFamily="34" charset="0"/>
              </a:rPr>
              <a:t>Certified Student Debt Coaches help Members to address issues around student loans, including Federal Student Loan types, repayment plans, deferment and forbearance, loan discharge and default, rehabilitation and consolidation. </a:t>
            </a:r>
            <a:br>
              <a:rPr lang="en-US" sz="1400" kern="0" dirty="0">
                <a:solidFill>
                  <a:srgbClr val="0B2442"/>
                </a:solidFill>
                <a:latin typeface="Calibri" panose="020F0502020204030204" pitchFamily="34" charset="0"/>
              </a:rPr>
            </a:br>
            <a:endParaRPr lang="en-US" sz="1400"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200" b="1" kern="1200" dirty="0">
                <a:solidFill>
                  <a:schemeClr val="tx1"/>
                </a:solidFill>
                <a:effectLst/>
                <a:latin typeface="+mn-lt"/>
                <a:ea typeface="+mn-ea"/>
                <a:cs typeface="+mn-cs"/>
              </a:rPr>
              <a:t>Yoga &amp; Relaxation Coaching for Beginners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Wellness Coaches assess Member needs, provide support and refer to the appropriate yoga, relaxation  or meditation training program. Coaching includes one-on-one telephonic coaching and support</a:t>
            </a:r>
            <a:r>
              <a:rPr lang="en-US" sz="1200" b="1" kern="1200" dirty="0">
                <a:solidFill>
                  <a:schemeClr val="tx1"/>
                </a:solidFill>
                <a:effectLst/>
                <a:latin typeface="+mn-lt"/>
                <a:ea typeface="+mn-ea"/>
                <a:cs typeface="+mn-cs"/>
              </a:rPr>
              <a:t>.</a:t>
            </a:r>
          </a:p>
          <a:p>
            <a:pPr marL="61912" marR="0" lvl="1" indent="0" algn="l" defTabSz="914400" rtl="0" eaLnBrk="1" fontAlgn="auto" latinLnBrk="0" hangingPunct="1">
              <a:lnSpc>
                <a:spcPct val="100000"/>
              </a:lnSpc>
              <a:spcBef>
                <a:spcPct val="50000"/>
              </a:spcBef>
              <a:spcAft>
                <a:spcPts val="0"/>
              </a:spcAft>
              <a:buClr>
                <a:srgbClr val="E4701E"/>
              </a:buClr>
              <a:buSzPct val="135000"/>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lvl="3" indent="0">
              <a:spcBef>
                <a:spcPct val="50000"/>
              </a:spcBef>
              <a:buClr>
                <a:srgbClr val="E4701E"/>
              </a:buClr>
              <a:buSzPct val="135000"/>
              <a:buNone/>
              <a:defRPr/>
            </a:pPr>
            <a:r>
              <a:rPr lang="en-US" sz="1400" b="1" kern="0" dirty="0">
                <a:solidFill>
                  <a:srgbClr val="0B2442"/>
                </a:solidFill>
                <a:latin typeface="Calibri" panose="020F0502020204030204" pitchFamily="34" charset="0"/>
              </a:rPr>
              <a:t>Workplace Conflict Coaching</a:t>
            </a:r>
            <a:r>
              <a:rPr lang="en-US" sz="1400" kern="0" dirty="0">
                <a:solidFill>
                  <a:srgbClr val="0B2442"/>
                </a:solidFill>
                <a:latin typeface="Calibri" panose="020F0502020204030204" pitchFamily="34" charset="0"/>
              </a:rPr>
              <a:t> - </a:t>
            </a:r>
            <a:r>
              <a:rPr lang="en-US" sz="1400" kern="0" dirty="0">
                <a:solidFill>
                  <a:srgbClr val="FF0000"/>
                </a:solidFill>
                <a:latin typeface="Calibri" panose="020F0502020204030204" pitchFamily="34" charset="0"/>
              </a:rPr>
              <a:t>(available July, 2018)</a:t>
            </a:r>
          </a:p>
          <a:p>
            <a:pPr marL="0" lvl="3" indent="0">
              <a:spcBef>
                <a:spcPct val="50000"/>
              </a:spcBef>
              <a:buClr>
                <a:srgbClr val="E4701E"/>
              </a:buClr>
              <a:buSzPct val="135000"/>
              <a:buNone/>
              <a:defRPr/>
            </a:pPr>
            <a:r>
              <a:rPr lang="en-US" sz="1400" kern="0" dirty="0">
                <a:solidFill>
                  <a:srgbClr val="0B2442"/>
                </a:solidFill>
                <a:latin typeface="Calibri" panose="020F0502020204030204" pitchFamily="34" charset="0"/>
              </a:rPr>
              <a:t>Senior Counselors and SPHRs guide Members on strategies to adopt interpersonal methods to resolve conflict.</a:t>
            </a:r>
          </a:p>
          <a:p>
            <a:pPr marL="0" lvl="3" indent="0">
              <a:spcBef>
                <a:spcPct val="50000"/>
              </a:spcBef>
              <a:buClr>
                <a:srgbClr val="E4701E"/>
              </a:buClr>
              <a:buSzPct val="135000"/>
              <a:buNone/>
              <a:defRPr/>
            </a:pPr>
            <a:endParaRPr lang="en-US" sz="1400" kern="0" dirty="0">
              <a:solidFill>
                <a:srgbClr val="0B2442"/>
              </a:solidFill>
              <a:latin typeface="Calibri" panose="020F0502020204030204" pitchFamily="34" charset="0"/>
            </a:endParaRPr>
          </a:p>
          <a:p>
            <a:r>
              <a:rPr lang="en-US" sz="1200" b="1" kern="1200" dirty="0">
                <a:solidFill>
                  <a:schemeClr val="tx1"/>
                </a:solidFill>
                <a:effectLst/>
                <a:latin typeface="+mn-lt"/>
                <a:ea typeface="+mn-ea"/>
                <a:cs typeface="+mn-cs"/>
              </a:rPr>
              <a:t>Retirement Coaching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Coaches help you navigate the practical,  emotional, and budgeting  aspects surrounding your retirement decisions.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Succeeding as a Supervisor Coaching </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Senior Counselors and SPHRs work with supervisors on key management concepts for achieving organizational goals and developing and empowering employees.</a:t>
            </a:r>
            <a:endParaRPr lang="en-US" sz="1100" kern="1200" dirty="0">
              <a:solidFill>
                <a:schemeClr val="tx1"/>
              </a:solidFill>
              <a:effectLst/>
              <a:latin typeface="+mn-lt"/>
              <a:ea typeface="+mn-ea"/>
              <a:cs typeface="+mn-cs"/>
            </a:endParaRPr>
          </a:p>
          <a:p>
            <a:pPr marL="342900" indent="-342900">
              <a:buClr>
                <a:srgbClr val="E46F1C"/>
              </a:buClr>
              <a:buFont typeface="Arial" panose="020B0604020202020204" pitchFamily="34" charset="0"/>
              <a:buChar char="•"/>
            </a:pPr>
            <a:endParaRPr lang="en-US" sz="1400" dirty="0">
              <a:solidFill>
                <a:srgbClr val="0B2442"/>
              </a:solidFill>
            </a:endParaRPr>
          </a:p>
          <a:p>
            <a:pPr marL="342900" indent="-342900">
              <a:buClr>
                <a:srgbClr val="E46F1C"/>
              </a:buClr>
              <a:buFont typeface="Arial" panose="020B0604020202020204" pitchFamily="34" charset="0"/>
              <a:buChar char="•"/>
            </a:pPr>
            <a:r>
              <a:rPr lang="en-US" sz="1400" b="1" dirty="0">
                <a:solidFill>
                  <a:srgbClr val="0B2442"/>
                </a:solidFill>
              </a:rPr>
              <a:t>Personal Skills</a:t>
            </a:r>
            <a:r>
              <a:rPr lang="en-US" sz="1400" dirty="0">
                <a:solidFill>
                  <a:srgbClr val="0B2442"/>
                </a:solidFill>
              </a:rPr>
              <a:t>: Dozens of courses  and hundreds of articles to improve personal performance and achieve work and life balance.  Few</a:t>
            </a:r>
            <a:r>
              <a:rPr lang="en-US" sz="1400" baseline="0" dirty="0">
                <a:solidFill>
                  <a:srgbClr val="0B2442"/>
                </a:solidFill>
              </a:rPr>
              <a:t> titles:  Emotional Intelligence, Workplace Diversity, Improving Mindfulness…advanced Excel courses</a:t>
            </a:r>
            <a:endParaRPr lang="en-US" sz="1400" dirty="0">
              <a:solidFill>
                <a:srgbClr val="0B2442"/>
              </a:solidFill>
            </a:endParaRPr>
          </a:p>
          <a:p>
            <a:pPr marL="342900" indent="-342900">
              <a:buClr>
                <a:srgbClr val="E46F1C"/>
              </a:buClr>
              <a:buFont typeface="Arial" panose="020B0604020202020204" pitchFamily="34" charset="0"/>
              <a:buChar char="•"/>
            </a:pPr>
            <a:endParaRPr lang="en-US" sz="1400" dirty="0">
              <a:solidFill>
                <a:srgbClr val="0B2442"/>
              </a:solidFill>
            </a:endParaRPr>
          </a:p>
          <a:p>
            <a:pPr marL="342900" indent="-342900">
              <a:buClr>
                <a:srgbClr val="E46F1C"/>
              </a:buClr>
              <a:buFont typeface="Arial" panose="020B0604020202020204" pitchFamily="34" charset="0"/>
              <a:buChar char="•"/>
            </a:pPr>
            <a:r>
              <a:rPr lang="en-US" sz="1400" dirty="0">
                <a:solidFill>
                  <a:srgbClr val="0B2442"/>
                </a:solidFill>
              </a:rPr>
              <a:t>Over 200 Personal</a:t>
            </a:r>
            <a:r>
              <a:rPr lang="en-US" sz="1400" baseline="0" dirty="0">
                <a:solidFill>
                  <a:srgbClr val="0B2442"/>
                </a:solidFill>
              </a:rPr>
              <a:t> Finance and Investing courses. Also courses on identity theft and things to keep in mind when buying or selling a house.</a:t>
            </a:r>
            <a:endParaRPr lang="en-US" sz="1400" dirty="0">
              <a:solidFill>
                <a:srgbClr val="0B2442"/>
              </a:solidFill>
            </a:endParaRPr>
          </a:p>
          <a:p>
            <a:endParaRPr lang="en-US" sz="1400" dirty="0"/>
          </a:p>
        </p:txBody>
      </p:sp>
      <p:sp>
        <p:nvSpPr>
          <p:cNvPr id="4" name="Slide Number Placeholder 3"/>
          <p:cNvSpPr>
            <a:spLocks noGrp="1"/>
          </p:cNvSpPr>
          <p:nvPr>
            <p:ph type="sldNum" sz="quarter" idx="10"/>
          </p:nvPr>
        </p:nvSpPr>
        <p:spPr/>
        <p:txBody>
          <a:bodyPr/>
          <a:lstStyle/>
          <a:p>
            <a:fld id="{B56CA62B-3325-47AD-8D0A-60FC662A19AA}" type="slidenum">
              <a:rPr lang="en-US" smtClean="0"/>
              <a:t>13</a:t>
            </a:fld>
            <a:endParaRPr lang="en-US" dirty="0"/>
          </a:p>
        </p:txBody>
      </p:sp>
    </p:spTree>
    <p:extLst>
      <p:ext uri="{BB962C8B-B14F-4D97-AF65-F5344CB8AC3E}">
        <p14:creationId xmlns:p14="http://schemas.microsoft.com/office/powerpoint/2010/main" val="149762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Refer to the slide</a:t>
            </a:r>
          </a:p>
          <a:p>
            <a:endParaRPr lang="en-US" dirty="0"/>
          </a:p>
          <a:p>
            <a:r>
              <a:rPr lang="en-US" dirty="0"/>
              <a:t>We can help with all kinds of budgeting…whether for everyday life, college educations or retirement.</a:t>
            </a:r>
          </a:p>
          <a:p>
            <a:endParaRPr 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15</a:t>
            </a:fld>
            <a:endParaRPr lang="en-US" dirty="0"/>
          </a:p>
        </p:txBody>
      </p:sp>
    </p:spTree>
    <p:extLst>
      <p:ext uri="{BB962C8B-B14F-4D97-AF65-F5344CB8AC3E}">
        <p14:creationId xmlns:p14="http://schemas.microsoft.com/office/powerpoint/2010/main" val="99110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More than 200 online courses covering a wide range of money issues available at your convenience: </a:t>
            </a:r>
          </a:p>
          <a:p>
            <a:endParaRPr lang="en-US" dirty="0"/>
          </a:p>
          <a:p>
            <a:pPr marL="171450" indent="-171450">
              <a:buFont typeface="Arial" panose="020B0604020202020204" pitchFamily="34" charset="0"/>
              <a:buChar char="•"/>
            </a:pPr>
            <a:r>
              <a:rPr lang="en-US" dirty="0"/>
              <a:t>Financial basics - budgets, savings, debt, credit</a:t>
            </a:r>
          </a:p>
          <a:p>
            <a:pPr marL="171450" indent="-171450">
              <a:buFont typeface="Arial" panose="020B0604020202020204" pitchFamily="34" charset="0"/>
              <a:buChar char="•"/>
            </a:pPr>
            <a:r>
              <a:rPr lang="en-US" dirty="0"/>
              <a:t>Financial planning for today and tomorrow’s needs </a:t>
            </a:r>
          </a:p>
          <a:p>
            <a:pPr marL="171450" indent="-171450">
              <a:buFont typeface="Arial" panose="020B0604020202020204" pitchFamily="34" charset="0"/>
              <a:buChar char="•"/>
            </a:pPr>
            <a:r>
              <a:rPr lang="en-US" dirty="0"/>
              <a:t>Goal setting &amp; saving for the future: retirement, home buying, education </a:t>
            </a:r>
          </a:p>
          <a:p>
            <a:pPr marL="171450" indent="-171450">
              <a:buFont typeface="Arial" panose="020B0604020202020204" pitchFamily="34" charset="0"/>
              <a:buChar char="•"/>
            </a:pPr>
            <a:r>
              <a:rPr lang="en-US" dirty="0"/>
              <a:t>Understanding and dealing with debt; getting out of debt</a:t>
            </a:r>
          </a:p>
          <a:p>
            <a:pPr marL="171450" indent="-171450">
              <a:buFont typeface="Arial" panose="020B0604020202020204" pitchFamily="34" charset="0"/>
              <a:buChar char="•"/>
            </a:pPr>
            <a:r>
              <a:rPr lang="en-US" dirty="0"/>
              <a:t>Investing – stocks, bonds, funds, creating balanced portfolios and managing risk</a:t>
            </a:r>
          </a:p>
        </p:txBody>
      </p:sp>
      <p:sp>
        <p:nvSpPr>
          <p:cNvPr id="4" name="Slide Number Placeholder 3"/>
          <p:cNvSpPr>
            <a:spLocks noGrp="1"/>
          </p:cNvSpPr>
          <p:nvPr>
            <p:ph type="sldNum" sz="quarter" idx="10"/>
          </p:nvPr>
        </p:nvSpPr>
        <p:spPr/>
        <p:txBody>
          <a:bodyPr/>
          <a:lstStyle/>
          <a:p>
            <a:fld id="{7736AB9B-111F-477C-BEB7-193BC8A787B0}" type="slidenum">
              <a:rPr lang="en-US" smtClean="0"/>
              <a:t>16</a:t>
            </a:fld>
            <a:endParaRPr lang="en-US" dirty="0"/>
          </a:p>
        </p:txBody>
      </p:sp>
    </p:spTree>
    <p:extLst>
      <p:ext uri="{BB962C8B-B14F-4D97-AF65-F5344CB8AC3E}">
        <p14:creationId xmlns:p14="http://schemas.microsoft.com/office/powerpoint/2010/main" val="3493075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Our Information Resource benefit is more than just a website.  It provides an entire library of problem</a:t>
            </a:r>
            <a:r>
              <a:rPr lang="en-US" baseline="0" dirty="0"/>
              <a:t> solving resources including….</a:t>
            </a:r>
          </a:p>
          <a:p>
            <a:r>
              <a:rPr lang="en-US" baseline="0" dirty="0"/>
              <a:t>Assessments….examples</a:t>
            </a:r>
          </a:p>
          <a:p>
            <a:r>
              <a:rPr lang="en-US" baseline="0" dirty="0"/>
              <a:t>Calculators…there are over 100 different calculators on our website for a wide variety of topics (one for figuring our how much of a mortgage I can afford)</a:t>
            </a:r>
          </a:p>
          <a:p>
            <a:r>
              <a:rPr lang="en-US" baseline="0" dirty="0"/>
              <a:t>Tools…one of the most popular is for an uncomplicated will.</a:t>
            </a:r>
          </a:p>
          <a:p>
            <a:r>
              <a:rPr lang="en-US" baseline="0" dirty="0"/>
              <a:t>Extensive video library…over 2000 videos from well credentialed, well vetted sources.</a:t>
            </a:r>
          </a:p>
          <a:p>
            <a:r>
              <a:rPr lang="en-US" baseline="0" dirty="0"/>
              <a:t>Expert articles again from well credentialed well vetted sources.</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17</a:t>
            </a:fld>
            <a:endParaRPr lang="en-US" dirty="0"/>
          </a:p>
        </p:txBody>
      </p:sp>
    </p:spTree>
    <p:extLst>
      <p:ext uri="{BB962C8B-B14F-4D97-AF65-F5344CB8AC3E}">
        <p14:creationId xmlns:p14="http://schemas.microsoft.com/office/powerpoint/2010/main" val="396387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Wellness Center</a:t>
            </a:r>
            <a:r>
              <a:rPr lang="en-US" baseline="0" dirty="0"/>
              <a:t> has a wealth of resources dedicated to all areas of health and wellness.</a:t>
            </a:r>
            <a:endParaRPr lang="en-US" dirty="0"/>
          </a:p>
          <a:p>
            <a:endParaRPr lang="en-US" dirty="0"/>
          </a:p>
          <a:p>
            <a:r>
              <a:rPr lang="en-US" dirty="0"/>
              <a:t>The cornerstone of our Wellness Center is the General Health Risk Assessment. When a member completes the assessment, they click submit</a:t>
            </a:r>
            <a:r>
              <a:rPr lang="en-US" baseline="0" dirty="0"/>
              <a:t> and they immediately get a comparison of their actual age based on their birthday and their virtual age…based on how they answered the questions…and they will get recommendations on how they can improve their situation.</a:t>
            </a:r>
          </a:p>
          <a:p>
            <a:endParaRPr lang="en-US" baseline="0" dirty="0"/>
          </a:p>
          <a:p>
            <a:r>
              <a:rPr lang="en-US" baseline="0" dirty="0"/>
              <a:t>There is also an area for health related discounts: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have discount arrangements with Jenny Craig and Nutrisystem</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Apex Nutrition/Fresh Fit Life </a:t>
            </a:r>
            <a:r>
              <a:rPr lang="en-US" sz="1200" b="0" i="0" u="none" strike="noStrike" kern="1200" baseline="0" dirty="0">
                <a:solidFill>
                  <a:schemeClr val="tx1"/>
                </a:solidFill>
                <a:latin typeface="+mn-lt"/>
                <a:ea typeface="+mn-ea"/>
                <a:cs typeface="+mn-cs"/>
              </a:rPr>
              <a:t>- Receive a free online nutrition analysis with feedback on eating and lifestyle habits. Individualized nutrition plans are available to purchase.</a:t>
            </a:r>
          </a:p>
          <a:p>
            <a:pPr marL="171450" indent="-171450">
              <a:buFont typeface="Arial" panose="020B0604020202020204" pitchFamily="34" charset="0"/>
              <a:buChar char="•"/>
            </a:pPr>
            <a:r>
              <a:rPr lang="en-US" baseline="0" dirty="0"/>
              <a:t>LA Fitness Discounts.</a:t>
            </a:r>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18</a:t>
            </a:fld>
            <a:endParaRPr lang="en-US" dirty="0"/>
          </a:p>
        </p:txBody>
      </p:sp>
    </p:spTree>
    <p:extLst>
      <p:ext uri="{BB962C8B-B14F-4D97-AF65-F5344CB8AC3E}">
        <p14:creationId xmlns:p14="http://schemas.microsoft.com/office/powerpoint/2010/main" val="3045791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736AB9B-111F-477C-BEB7-193BC8A787B0}" type="slidenum">
              <a:rPr lang="en-US" smtClean="0"/>
              <a:t>19</a:t>
            </a:fld>
            <a:endParaRPr lang="en-US" dirty="0"/>
          </a:p>
        </p:txBody>
      </p:sp>
    </p:spTree>
    <p:extLst>
      <p:ext uri="{BB962C8B-B14F-4D97-AF65-F5344CB8AC3E}">
        <p14:creationId xmlns:p14="http://schemas.microsoft.com/office/powerpoint/2010/main" val="165135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Information</a:t>
            </a:r>
            <a:r>
              <a:rPr lang="en-US" baseline="0" dirty="0"/>
              <a:t> Resource Center/ Website also has several very helpful Resource Centers:</a:t>
            </a:r>
          </a:p>
          <a:p>
            <a:endParaRPr lang="en-US" baseline="0" dirty="0"/>
          </a:p>
          <a:p>
            <a:r>
              <a:rPr lang="en-US" baseline="0" dirty="0"/>
              <a:t>If anyone has a child getting ready to graduate for high school the </a:t>
            </a:r>
            <a:r>
              <a:rPr lang="en-US" b="1" baseline="0" dirty="0"/>
              <a:t>Education Resource Center </a:t>
            </a:r>
            <a:r>
              <a:rPr lang="en-US" baseline="0" dirty="0"/>
              <a:t>is a great place to start.  It helps kids figure out what topics they might be interested in studying, what kind of a school would they like to attend (smaller college or larger university) and other higher learning alternatives…there is also an area for grants and scholarships.</a:t>
            </a:r>
          </a:p>
          <a:p>
            <a:endParaRPr lang="en-US" baseline="0" dirty="0"/>
          </a:p>
          <a:p>
            <a:r>
              <a:rPr lang="en-US" baseline="0" dirty="0"/>
              <a:t>The </a:t>
            </a:r>
            <a:r>
              <a:rPr lang="en-US" b="1" baseline="0" dirty="0"/>
              <a:t>Parenting Resource Center </a:t>
            </a:r>
            <a:r>
              <a:rPr lang="en-US" b="0" baseline="0" dirty="0"/>
              <a:t>has links and resources on a variety of parenting topics.</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20</a:t>
            </a:fld>
            <a:endParaRPr lang="en-US" dirty="0"/>
          </a:p>
        </p:txBody>
      </p:sp>
    </p:spTree>
    <p:extLst>
      <p:ext uri="{BB962C8B-B14F-4D97-AF65-F5344CB8AC3E}">
        <p14:creationId xmlns:p14="http://schemas.microsoft.com/office/powerpoint/2010/main" val="4063917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Tools</a:t>
            </a:r>
            <a:r>
              <a:rPr lang="en-US" b="1" baseline="0" dirty="0"/>
              <a:t> for Tough Times </a:t>
            </a:r>
            <a:r>
              <a:rPr lang="en-US" baseline="0" dirty="0"/>
              <a:t>is all about saving money. There are coupons, deals of the day, access to Gas Buddy…how to find the cheapest gas in a zip code and sometimes very good coupons for Restaurant.com where you can get a $25.00 gift certificate to a local restaurant for 4 or 5 dollars. You just have to check it out regularly.</a:t>
            </a:r>
          </a:p>
          <a:p>
            <a:endParaRPr lang="en-US" baseline="0" dirty="0"/>
          </a:p>
          <a:p>
            <a:r>
              <a:rPr lang="en-US" b="1" baseline="0" dirty="0"/>
              <a:t>Cyber Safety Resource Center </a:t>
            </a:r>
            <a:r>
              <a:rPr lang="en-US" b="0" baseline="0" dirty="0"/>
              <a:t>is all about keeping you and your family safe on the internet</a:t>
            </a:r>
            <a:r>
              <a:rPr lang="en-US" b="1" baseline="0" dirty="0"/>
              <a:t>.</a:t>
            </a:r>
            <a:endParaRPr lang="en-US" b="1" dirty="0"/>
          </a:p>
        </p:txBody>
      </p:sp>
      <p:sp>
        <p:nvSpPr>
          <p:cNvPr id="4" name="Slide Number Placeholder 3"/>
          <p:cNvSpPr>
            <a:spLocks noGrp="1"/>
          </p:cNvSpPr>
          <p:nvPr>
            <p:ph type="sldNum" sz="quarter" idx="10"/>
          </p:nvPr>
        </p:nvSpPr>
        <p:spPr/>
        <p:txBody>
          <a:bodyPr/>
          <a:lstStyle/>
          <a:p>
            <a:fld id="{7736AB9B-111F-477C-BEB7-193BC8A787B0}" type="slidenum">
              <a:rPr lang="en-US" smtClean="0"/>
              <a:t>21</a:t>
            </a:fld>
            <a:endParaRPr lang="en-US" dirty="0"/>
          </a:p>
        </p:txBody>
      </p:sp>
    </p:spTree>
    <p:extLst>
      <p:ext uri="{BB962C8B-B14F-4D97-AF65-F5344CB8AC3E}">
        <p14:creationId xmlns:p14="http://schemas.microsoft.com/office/powerpoint/2010/main" val="223395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eaLnBrk="1" hangingPunct="1"/>
            <a:r>
              <a:rPr lang="en-US" altLang="en-US" dirty="0"/>
              <a:t>We all</a:t>
            </a:r>
            <a:r>
              <a:rPr lang="en-US" altLang="en-US" baseline="0" dirty="0"/>
              <a:t> face issues in life that we can use help with</a:t>
            </a:r>
            <a:endParaRPr lang="en-US" altLang="en-US" dirty="0"/>
          </a:p>
          <a:p>
            <a:pPr eaLnBrk="1" hangingPunct="1"/>
            <a:endParaRPr lang="en-US" altLang="en-US" dirty="0"/>
          </a:p>
          <a:p>
            <a:pPr eaLnBrk="1" hangingPunct="1"/>
            <a:r>
              <a:rPr lang="en-US" altLang="en-US" dirty="0"/>
              <a:t>That’s why your employer is proving you the ESI </a:t>
            </a:r>
            <a:r>
              <a:rPr lang="en-US" altLang="en-US" dirty="0" smtClean="0"/>
              <a:t>Higher Ed employee </a:t>
            </a:r>
            <a:r>
              <a:rPr lang="en-US" altLang="en-US" dirty="0"/>
              <a:t>assistance program – to help deal with the issues that confront us all.</a:t>
            </a:r>
          </a:p>
          <a:p>
            <a:pPr eaLnBrk="1" hangingPunct="1"/>
            <a:endParaRPr lang="en-US" altLang="en-US" dirty="0"/>
          </a:p>
          <a:p>
            <a:pPr eaLnBrk="1" hangingPunct="1"/>
            <a:r>
              <a:rPr lang="en-US" altLang="en-US" dirty="0"/>
              <a:t>ESI has been in the Problem</a:t>
            </a:r>
            <a:r>
              <a:rPr lang="en-US" altLang="en-US" baseline="0" dirty="0"/>
              <a:t> Solving business for more than 30 years now</a:t>
            </a:r>
          </a:p>
          <a:p>
            <a:pPr eaLnBrk="1" hangingPunct="1"/>
            <a:endParaRPr lang="en-US" altLang="en-US" baseline="0" dirty="0"/>
          </a:p>
          <a:p>
            <a:pPr eaLnBrk="1" hangingPunct="1"/>
            <a:r>
              <a:rPr lang="en-US" altLang="en-US" baseline="0" dirty="0"/>
              <a:t>So whether your issue is big (drug…mental health) or small (daycare/childcare…minor distractions)…we can help.</a:t>
            </a:r>
            <a:endParaRPr lang="en-US" alt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2</a:t>
            </a:fld>
            <a:endParaRPr lang="en-US" dirty="0"/>
          </a:p>
        </p:txBody>
      </p:sp>
    </p:spTree>
    <p:extLst>
      <p:ext uri="{BB962C8B-B14F-4D97-AF65-F5344CB8AC3E}">
        <p14:creationId xmlns:p14="http://schemas.microsoft.com/office/powerpoint/2010/main" val="3643837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736AB9B-111F-477C-BEB7-193BC8A787B0}" type="slidenum">
              <a:rPr lang="en-US" smtClean="0"/>
              <a:t>22</a:t>
            </a:fld>
            <a:endParaRPr lang="en-US" dirty="0"/>
          </a:p>
        </p:txBody>
      </p:sp>
    </p:spTree>
    <p:extLst>
      <p:ext uri="{BB962C8B-B14F-4D97-AF65-F5344CB8AC3E}">
        <p14:creationId xmlns:p14="http://schemas.microsoft.com/office/powerpoint/2010/main" val="3085425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Here’s a quick overview of some of the major features available: </a:t>
            </a:r>
            <a:br>
              <a:rPr lang="en-US" sz="1200" b="1"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COVID-19 pandemic resources</a:t>
            </a:r>
          </a:p>
          <a:p>
            <a:r>
              <a:rPr lang="en-US" sz="1200" kern="1200" dirty="0">
                <a:solidFill>
                  <a:schemeClr val="tx1"/>
                </a:solidFill>
                <a:effectLst/>
                <a:latin typeface="+mn-lt"/>
                <a:ea typeface="+mn-ea"/>
                <a:cs typeface="+mn-cs"/>
              </a:rPr>
              <a:t>  •  Departments of Health links by state</a:t>
            </a:r>
          </a:p>
          <a:p>
            <a:r>
              <a:rPr lang="en-US" sz="1200" kern="1200" dirty="0">
                <a:solidFill>
                  <a:schemeClr val="tx1"/>
                </a:solidFill>
                <a:effectLst/>
                <a:latin typeface="+mn-lt"/>
                <a:ea typeface="+mn-ea"/>
                <a:cs typeface="+mn-cs"/>
              </a:rPr>
              <a:t>  •  Tools for employees &amp; managers working remotely</a:t>
            </a:r>
          </a:p>
          <a:p>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Resources supporting at-home children, older adults &amp; caregivers</a:t>
            </a:r>
          </a:p>
          <a:p>
            <a:r>
              <a:rPr lang="en-US" sz="1200" kern="1200" dirty="0">
                <a:solidFill>
                  <a:schemeClr val="tx1"/>
                </a:solidFill>
                <a:effectLst/>
                <a:latin typeface="+mn-lt"/>
                <a:ea typeface="+mn-ea"/>
                <a:cs typeface="+mn-cs"/>
              </a:rPr>
              <a:t>  •  Help for financial stress &amp; achieving financial stability</a:t>
            </a:r>
          </a:p>
          <a:p>
            <a:r>
              <a:rPr lang="en-US" sz="1200" kern="1200" dirty="0">
                <a:solidFill>
                  <a:schemeClr val="tx1"/>
                </a:solidFill>
                <a:effectLst/>
                <a:latin typeface="+mn-lt"/>
                <a:ea typeface="+mn-ea"/>
                <a:cs typeface="+mn-cs"/>
              </a:rPr>
              <a:t>  •  Resources to address your emotional wellbeing and developing resilience</a:t>
            </a:r>
          </a:p>
          <a:p>
            <a:r>
              <a:rPr lang="en-US" sz="1200" kern="1200" dirty="0">
                <a:solidFill>
                  <a:schemeClr val="tx1"/>
                </a:solidFill>
                <a:effectLst/>
                <a:latin typeface="+mn-lt"/>
                <a:ea typeface="+mn-ea"/>
                <a:cs typeface="+mn-cs"/>
              </a:rPr>
              <a:t>  •  Webinars and trainings</a:t>
            </a:r>
          </a:p>
          <a:p>
            <a:r>
              <a:rPr lang="en-US" sz="1200" kern="1200" dirty="0">
                <a:solidFill>
                  <a:schemeClr val="tx1"/>
                </a:solidFill>
                <a:effectLst/>
                <a:latin typeface="+mn-lt"/>
                <a:ea typeface="+mn-ea"/>
                <a:cs typeface="+mn-cs"/>
              </a:rPr>
              <a:t>  •  Resources in Spanish</a:t>
            </a:r>
          </a:p>
          <a:p>
            <a:r>
              <a:rPr lang="en-US" sz="1200" kern="1200" dirty="0">
                <a:solidFill>
                  <a:schemeClr val="tx1"/>
                </a:solidFill>
                <a:effectLst/>
                <a:latin typeface="+mn-lt"/>
                <a:ea typeface="+mn-ea"/>
                <a:cs typeface="+mn-cs"/>
              </a:rPr>
              <a:t>  •  Resources for Military personnel &amp; their families</a:t>
            </a:r>
          </a:p>
        </p:txBody>
      </p:sp>
      <p:sp>
        <p:nvSpPr>
          <p:cNvPr id="4" name="Slide Number Placeholder 3"/>
          <p:cNvSpPr>
            <a:spLocks noGrp="1"/>
          </p:cNvSpPr>
          <p:nvPr>
            <p:ph type="sldNum" sz="quarter" idx="10"/>
          </p:nvPr>
        </p:nvSpPr>
        <p:spPr/>
        <p:txBody>
          <a:bodyPr/>
          <a:lstStyle/>
          <a:p>
            <a:fld id="{7736AB9B-111F-477C-BEB7-193BC8A787B0}" type="slidenum">
              <a:rPr lang="en-US" smtClean="0"/>
              <a:t>23</a:t>
            </a:fld>
            <a:endParaRPr lang="en-US" dirty="0"/>
          </a:p>
        </p:txBody>
      </p:sp>
    </p:spTree>
    <p:extLst>
      <p:ext uri="{BB962C8B-B14F-4D97-AF65-F5344CB8AC3E}">
        <p14:creationId xmlns:p14="http://schemas.microsoft.com/office/powerpoint/2010/main" val="1654818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Special Note:</a:t>
            </a:r>
          </a:p>
          <a:p>
            <a:r>
              <a:rPr lang="en-US" dirty="0"/>
              <a:t>Microsoft’s new Edge program while new has a few issues with reliability. It comes pre-installed on all Windows 10 machines but unfortunately there are two versions of this program and only one of the versions can be considered reliable. At the moment, it is not considered part of the reliable browsers but possibly in the future its issues will be worked out.</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24</a:t>
            </a:fld>
            <a:endParaRPr lang="en-US" dirty="0"/>
          </a:p>
        </p:txBody>
      </p:sp>
    </p:spTree>
    <p:extLst>
      <p:ext uri="{BB962C8B-B14F-4D97-AF65-F5344CB8AC3E}">
        <p14:creationId xmlns:p14="http://schemas.microsoft.com/office/powerpoint/2010/main" val="4154213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You can access the website via your computer…and now it is also available via your mobile</a:t>
            </a:r>
            <a:r>
              <a:rPr lang="en-US" altLang="en-US" sz="1400" baseline="0" dirty="0"/>
              <a:t> devices.</a:t>
            </a:r>
            <a:r>
              <a:rPr lang="en-US" altLang="en-US" sz="1400" dirty="0"/>
              <a:t>  </a:t>
            </a:r>
          </a:p>
          <a:p>
            <a:endParaRPr lang="en-US" altLang="en-US" sz="1400" dirty="0"/>
          </a:p>
          <a:p>
            <a:pPr indent="-288925" eaLnBrk="1" hangingPunct="1">
              <a:spcBef>
                <a:spcPct val="0"/>
              </a:spcBef>
              <a:buClr>
                <a:srgbClr val="E4701E"/>
              </a:buClr>
              <a:buFont typeface="Arial" panose="020B0604020202020204" pitchFamily="34" charset="0"/>
              <a:buChar char="•"/>
            </a:pPr>
            <a:r>
              <a:rPr lang="en-US" altLang="en-US" sz="1400" dirty="0">
                <a:solidFill>
                  <a:srgbClr val="0B2442"/>
                </a:solidFill>
                <a:latin typeface="Calibri" pitchFamily="34" charset="0"/>
              </a:rPr>
              <a:t>24/7 access</a:t>
            </a:r>
            <a:br>
              <a:rPr lang="en-US" altLang="en-US" sz="1400" dirty="0">
                <a:solidFill>
                  <a:srgbClr val="0B2442"/>
                </a:solidFill>
                <a:latin typeface="Calibri" pitchFamily="34" charset="0"/>
              </a:rPr>
            </a:br>
            <a:endParaRPr lang="en-US" altLang="en-US" sz="1400" dirty="0">
              <a:solidFill>
                <a:srgbClr val="0B2442"/>
              </a:solidFill>
              <a:latin typeface="Calibri" pitchFamily="34" charset="0"/>
            </a:endParaRPr>
          </a:p>
          <a:p>
            <a:pPr indent="-288925" eaLnBrk="1" hangingPunct="1">
              <a:spcBef>
                <a:spcPct val="0"/>
              </a:spcBef>
              <a:buClr>
                <a:srgbClr val="E4701E"/>
              </a:buClr>
              <a:buFont typeface="Arial" panose="020B0604020202020204" pitchFamily="34" charset="0"/>
              <a:buChar char="•"/>
            </a:pPr>
            <a:r>
              <a:rPr lang="en-US" altLang="en-US" sz="1400" dirty="0">
                <a:solidFill>
                  <a:srgbClr val="0B2442"/>
                </a:solidFill>
                <a:latin typeface="Calibri" pitchFamily="34" charset="0"/>
              </a:rPr>
              <a:t>Same tools, benefits and resources</a:t>
            </a:r>
            <a:br>
              <a:rPr lang="en-US" altLang="en-US" sz="1400" dirty="0">
                <a:solidFill>
                  <a:srgbClr val="0B2442"/>
                </a:solidFill>
                <a:latin typeface="Calibri" pitchFamily="34" charset="0"/>
              </a:rPr>
            </a:br>
            <a:endParaRPr lang="en-US" altLang="en-US" sz="1400" dirty="0">
              <a:solidFill>
                <a:srgbClr val="0B2442"/>
              </a:solidFill>
              <a:latin typeface="Calibri" pitchFamily="34" charset="0"/>
            </a:endParaRPr>
          </a:p>
          <a:p>
            <a:pPr indent="-288925" eaLnBrk="1" hangingPunct="1">
              <a:spcBef>
                <a:spcPct val="0"/>
              </a:spcBef>
              <a:buClr>
                <a:srgbClr val="E4701E"/>
              </a:buClr>
              <a:buFont typeface="Arial" panose="020B0604020202020204" pitchFamily="34" charset="0"/>
              <a:buChar char="•"/>
            </a:pPr>
            <a:r>
              <a:rPr lang="en-US" altLang="en-US" sz="1400" dirty="0">
                <a:solidFill>
                  <a:srgbClr val="0B2442"/>
                </a:solidFill>
                <a:latin typeface="Calibri" pitchFamily="34" charset="0"/>
              </a:rPr>
              <a:t>Download free for </a:t>
            </a:r>
            <a:r>
              <a:rPr lang="en-US" altLang="en-US" sz="1400" b="1" i="1" dirty="0">
                <a:solidFill>
                  <a:srgbClr val="0B2442"/>
                </a:solidFill>
                <a:latin typeface="Calibri" pitchFamily="34" charset="0"/>
              </a:rPr>
              <a:t>iOS</a:t>
            </a:r>
            <a:r>
              <a:rPr lang="en-US" altLang="en-US" sz="1400" dirty="0">
                <a:solidFill>
                  <a:srgbClr val="0B2442"/>
                </a:solidFill>
                <a:latin typeface="Calibri" pitchFamily="34" charset="0"/>
              </a:rPr>
              <a:t> and </a:t>
            </a:r>
            <a:r>
              <a:rPr lang="en-US" altLang="en-US" sz="1400" b="1" i="1" dirty="0">
                <a:solidFill>
                  <a:srgbClr val="0B2442"/>
                </a:solidFill>
                <a:latin typeface="Calibri" pitchFamily="34" charset="0"/>
              </a:rPr>
              <a:t>Android</a:t>
            </a:r>
            <a:r>
              <a:rPr lang="en-US" altLang="en-US" sz="1400" dirty="0">
                <a:solidFill>
                  <a:srgbClr val="0B2442"/>
                </a:solidFill>
                <a:latin typeface="Calibri" pitchFamily="34" charset="0"/>
              </a:rPr>
              <a:t> mobile devices</a:t>
            </a:r>
          </a:p>
          <a:p>
            <a:endParaRPr lang="en-US" altLang="en-US" sz="1400"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561604-042B-4C7D-8A25-714D20CF0B3C}" type="slidenum">
              <a:rPr lang="en-US" altLang="en-US"/>
              <a:pPr/>
              <a:t>25</a:t>
            </a:fld>
            <a:endParaRPr lang="en-US" altLang="en-US" dirty="0"/>
          </a:p>
        </p:txBody>
      </p:sp>
    </p:spTree>
    <p:extLst>
      <p:ext uri="{BB962C8B-B14F-4D97-AF65-F5344CB8AC3E}">
        <p14:creationId xmlns:p14="http://schemas.microsoft.com/office/powerpoint/2010/main" val="3955509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And I encourage you to check out the web resources.  Just go to www.theEAP.com and log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26</a:t>
            </a:fld>
            <a:endParaRPr lang="en-US" dirty="0"/>
          </a:p>
        </p:txBody>
      </p:sp>
    </p:spTree>
    <p:extLst>
      <p:ext uri="{BB962C8B-B14F-4D97-AF65-F5344CB8AC3E}">
        <p14:creationId xmlns:p14="http://schemas.microsoft.com/office/powerpoint/2010/main" val="861441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With these next few slides I am going to walk you through how to set up your user name and password.</a:t>
            </a:r>
          </a:p>
          <a:p>
            <a:endParaRPr lang="en-US" dirty="0"/>
          </a:p>
          <a:p>
            <a:r>
              <a:rPr lang="en-US" dirty="0"/>
              <a:t>You will set up your own as will each family member.  They will just need to know where you work.</a:t>
            </a:r>
          </a:p>
        </p:txBody>
      </p:sp>
      <p:sp>
        <p:nvSpPr>
          <p:cNvPr id="4" name="Slide Number Placeholder 3"/>
          <p:cNvSpPr>
            <a:spLocks noGrp="1"/>
          </p:cNvSpPr>
          <p:nvPr>
            <p:ph type="sldNum" sz="quarter" idx="10"/>
          </p:nvPr>
        </p:nvSpPr>
        <p:spPr/>
        <p:txBody>
          <a:bodyPr/>
          <a:lstStyle/>
          <a:p>
            <a:fld id="{7736AB9B-111F-477C-BEB7-193BC8A787B0}" type="slidenum">
              <a:rPr lang="en-US" smtClean="0"/>
              <a:t>27</a:t>
            </a:fld>
            <a:endParaRPr lang="en-US" dirty="0"/>
          </a:p>
        </p:txBody>
      </p:sp>
    </p:spTree>
    <p:extLst>
      <p:ext uri="{BB962C8B-B14F-4D97-AF65-F5344CB8AC3E}">
        <p14:creationId xmlns:p14="http://schemas.microsoft.com/office/powerpoint/2010/main" val="3282045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eaLnBrk="1" hangingPunct="1"/>
            <a:r>
              <a:rPr lang="en-US" altLang="en-US" sz="1200" dirty="0"/>
              <a:t>Agenda of what you are going</a:t>
            </a:r>
            <a:r>
              <a:rPr lang="en-US" altLang="en-US" sz="1200" baseline="0" dirty="0"/>
              <a:t> to talk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1C4484"/>
                </a:solidFill>
                <a:latin typeface="Calibri" panose="020F0502020204030204" pitchFamily="34" charset="0"/>
              </a:rPr>
              <a:t>- 40,000 local, private practice counselors and work-life providers in our national network</a:t>
            </a:r>
          </a:p>
          <a:p>
            <a:pPr eaLnBrk="1" hangingPunct="1"/>
            <a:endParaRPr lang="en-US" altLang="en-US" sz="1200" dirty="0"/>
          </a:p>
        </p:txBody>
      </p:sp>
      <p:sp>
        <p:nvSpPr>
          <p:cNvPr id="4" name="Slide Number Placeholder 3"/>
          <p:cNvSpPr>
            <a:spLocks noGrp="1"/>
          </p:cNvSpPr>
          <p:nvPr>
            <p:ph type="sldNum" sz="quarter" idx="10"/>
          </p:nvPr>
        </p:nvSpPr>
        <p:spPr/>
        <p:txBody>
          <a:bodyPr/>
          <a:lstStyle/>
          <a:p>
            <a:fld id="{7736AB9B-111F-477C-BEB7-193BC8A787B0}" type="slidenum">
              <a:rPr lang="en-US" smtClean="0"/>
              <a:t>31</a:t>
            </a:fld>
            <a:endParaRPr lang="en-US" dirty="0"/>
          </a:p>
        </p:txBody>
      </p:sp>
    </p:spTree>
    <p:extLst>
      <p:ext uri="{BB962C8B-B14F-4D97-AF65-F5344CB8AC3E}">
        <p14:creationId xmlns:p14="http://schemas.microsoft.com/office/powerpoint/2010/main" val="1266043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Review the bullets.</a:t>
            </a:r>
          </a:p>
        </p:txBody>
      </p:sp>
      <p:sp>
        <p:nvSpPr>
          <p:cNvPr id="4" name="Slide Number Placeholder 3"/>
          <p:cNvSpPr>
            <a:spLocks noGrp="1"/>
          </p:cNvSpPr>
          <p:nvPr>
            <p:ph type="sldNum" sz="quarter" idx="10"/>
          </p:nvPr>
        </p:nvSpPr>
        <p:spPr/>
        <p:txBody>
          <a:bodyPr/>
          <a:lstStyle/>
          <a:p>
            <a:fld id="{7736AB9B-111F-477C-BEB7-193BC8A787B0}" type="slidenum">
              <a:rPr lang="en-US" smtClean="0"/>
              <a:t>32</a:t>
            </a:fld>
            <a:endParaRPr lang="en-US" dirty="0"/>
          </a:p>
        </p:txBody>
      </p:sp>
    </p:spTree>
    <p:extLst>
      <p:ext uri="{BB962C8B-B14F-4D97-AF65-F5344CB8AC3E}">
        <p14:creationId xmlns:p14="http://schemas.microsoft.com/office/powerpoint/2010/main" val="2303684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34</a:t>
            </a:fld>
            <a:endParaRPr lang="en-US" dirty="0"/>
          </a:p>
        </p:txBody>
      </p:sp>
    </p:spTree>
    <p:extLst>
      <p:ext uri="{BB962C8B-B14F-4D97-AF65-F5344CB8AC3E}">
        <p14:creationId xmlns:p14="http://schemas.microsoft.com/office/powerpoint/2010/main" val="2968454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We also provide</a:t>
            </a:r>
            <a:r>
              <a:rPr lang="en-US" baseline="0" dirty="0"/>
              <a:t> services just for HR and supervisors.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35</a:t>
            </a:fld>
            <a:endParaRPr lang="en-US" dirty="0"/>
          </a:p>
        </p:txBody>
      </p:sp>
    </p:spTree>
    <p:extLst>
      <p:ext uri="{BB962C8B-B14F-4D97-AF65-F5344CB8AC3E}">
        <p14:creationId xmlns:p14="http://schemas.microsoft.com/office/powerpoint/2010/main" val="67647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And we do all of it while remaining completely confidential.  Your organization does not know when you have contacted us by phone</a:t>
            </a:r>
            <a:r>
              <a:rPr lang="en-US" baseline="0" dirty="0"/>
              <a:t> or gone to the website.  </a:t>
            </a:r>
          </a:p>
          <a:p>
            <a:endParaRPr lang="en-US" baseline="0" dirty="0"/>
          </a:p>
          <a:p>
            <a:pPr eaLnBrk="1" hangingPunct="1"/>
            <a:r>
              <a:rPr lang="en-US" altLang="en-US" dirty="0"/>
              <a:t>And perhaps most important …..Your call is confidential.  </a:t>
            </a:r>
          </a:p>
          <a:p>
            <a:pPr eaLnBrk="1" hangingPunct="1"/>
            <a:endParaRPr lang="en-US" altLang="en-US" dirty="0"/>
          </a:p>
          <a:p>
            <a:pPr eaLnBrk="1" hangingPunct="1"/>
            <a:r>
              <a:rPr lang="en-US" altLang="en-US" dirty="0"/>
              <a:t>All records are confidential unless there is some sort of threat to you or someone else.</a:t>
            </a:r>
          </a:p>
          <a:p>
            <a:pPr eaLnBrk="1" hangingPunct="1"/>
            <a:endParaRPr lang="en-US" altLang="en-US" dirty="0"/>
          </a:p>
          <a:p>
            <a:pPr eaLnBrk="1" hangingPunct="1"/>
            <a:r>
              <a:rPr lang="en-US" altLang="en-US" dirty="0"/>
              <a:t>We let employers know how many people use the program, so that they are comfortable that employees are using the program.  But that’s all.  We don’t share your name with anyone (spouse</a:t>
            </a:r>
            <a:r>
              <a:rPr lang="en-US" altLang="en-US" baseline="0" dirty="0"/>
              <a:t>, coworker)</a:t>
            </a:r>
            <a:r>
              <a:rPr lang="en-US" altLang="en-US" dirty="0"/>
              <a:t>.</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a:t>
            </a:fld>
            <a:endParaRPr lang="en-US" dirty="0"/>
          </a:p>
        </p:txBody>
      </p:sp>
    </p:spTree>
    <p:extLst>
      <p:ext uri="{BB962C8B-B14F-4D97-AF65-F5344CB8AC3E}">
        <p14:creationId xmlns:p14="http://schemas.microsoft.com/office/powerpoint/2010/main" val="418499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Examples of HR consultations include policy questions,</a:t>
            </a:r>
            <a:r>
              <a:rPr lang="en-US" baseline="0" dirty="0"/>
              <a:t> workplace conflicts, supervisor issues, etc.  You can contact our senior consultants during business hours to discuss organizational issues big or small.</a:t>
            </a:r>
            <a:endParaRPr 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36</a:t>
            </a:fld>
            <a:endParaRPr lang="en-US" dirty="0"/>
          </a:p>
        </p:txBody>
      </p:sp>
    </p:spTree>
    <p:extLst>
      <p:ext uri="{BB962C8B-B14F-4D97-AF65-F5344CB8AC3E}">
        <p14:creationId xmlns:p14="http://schemas.microsoft.com/office/powerpoint/2010/main" val="3969704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Supervisors</a:t>
            </a:r>
            <a:r>
              <a:rPr lang="en-US" baseline="0" dirty="0"/>
              <a:t> are in a position to detect when an employee is troubled and needs assistance.  In this case, you may want to suggest the EAP and have EAP materials on-hand to provide in the moment.  Employees may not remember that they have this resource, and it is an effective way to curtail a problem before it becomes a performance issue.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You can contact our senior consultants during business hours to discuss employee issues.</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37</a:t>
            </a:fld>
            <a:endParaRPr lang="en-US" dirty="0"/>
          </a:p>
        </p:txBody>
      </p:sp>
    </p:spTree>
    <p:extLst>
      <p:ext uri="{BB962C8B-B14F-4D97-AF65-F5344CB8AC3E}">
        <p14:creationId xmlns:p14="http://schemas.microsoft.com/office/powerpoint/2010/main" val="3617387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When you have tried a variety of different strategies to address a performance issue, and the problem</a:t>
            </a:r>
            <a:r>
              <a:rPr lang="en-US" baseline="0" dirty="0"/>
              <a:t> continues, a more formal referral to the EAP may be something to consider.  It is always best to first consult with your HR department and the EAP first, before making a formal referral to the EAP.</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38</a:t>
            </a:fld>
            <a:endParaRPr lang="en-US" dirty="0"/>
          </a:p>
        </p:txBody>
      </p:sp>
    </p:spTree>
    <p:extLst>
      <p:ext uri="{BB962C8B-B14F-4D97-AF65-F5344CB8AC3E}">
        <p14:creationId xmlns:p14="http://schemas.microsoft.com/office/powerpoint/2010/main" val="1585581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HR contacts</a:t>
            </a:r>
            <a:r>
              <a:rPr lang="en-US" baseline="0" dirty="0"/>
              <a:t> the EAP first to discuss the issues and determine the most appropriate response and the steps to address the problem.</a:t>
            </a:r>
          </a:p>
          <a:p>
            <a:endParaRPr lang="en-US" baseline="0" dirty="0"/>
          </a:p>
          <a:p>
            <a:r>
              <a:rPr lang="en-US" baseline="0" dirty="0"/>
              <a:t>The admin referral is geared toward an employee that you want to retain, but there may be some underlying issues that are contributing to their performance problem.</a:t>
            </a:r>
            <a:endParaRPr lang="en-US" dirty="0"/>
          </a:p>
          <a:p>
            <a:endParaRPr lang="en-US" dirty="0"/>
          </a:p>
          <a:p>
            <a:r>
              <a:rPr lang="en-US" dirty="0"/>
              <a:t>If</a:t>
            </a:r>
            <a:r>
              <a:rPr lang="en-US" baseline="0" dirty="0"/>
              <a:t> you are planning to terminate an employee, you do not want to make a referral to the EAP.  Also, if an employee is not able to function, due to extreme bizarre behavior for example, again this would not be a referral to the EAP.  It may be a referral for a fitness for duty evaluation by a forensic psychiatrist.</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39</a:t>
            </a:fld>
            <a:endParaRPr lang="en-US" dirty="0"/>
          </a:p>
        </p:txBody>
      </p:sp>
    </p:spTree>
    <p:extLst>
      <p:ext uri="{BB962C8B-B14F-4D97-AF65-F5344CB8AC3E}">
        <p14:creationId xmlns:p14="http://schemas.microsoft.com/office/powerpoint/2010/main" val="221069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Absenteeism – such as  a pattern of unexcused, excessive</a:t>
            </a:r>
            <a:r>
              <a:rPr lang="en-US" baseline="0" dirty="0"/>
              <a:t> absences.</a:t>
            </a:r>
          </a:p>
          <a:p>
            <a:r>
              <a:rPr lang="en-US" baseline="0" dirty="0"/>
              <a:t>Policy violation – such as inappropriate comments</a:t>
            </a:r>
          </a:p>
          <a:p>
            <a:r>
              <a:rPr lang="en-US" baseline="0" dirty="0"/>
              <a:t>Negative interpersonal interaction – such as “snapping” angrily at employees on a regular basis.  Interpersonal issues are considered a performance-related problem and should be addressed.</a:t>
            </a:r>
          </a:p>
        </p:txBody>
      </p:sp>
      <p:sp>
        <p:nvSpPr>
          <p:cNvPr id="4" name="Slide Number Placeholder 3"/>
          <p:cNvSpPr>
            <a:spLocks noGrp="1"/>
          </p:cNvSpPr>
          <p:nvPr>
            <p:ph type="sldNum" sz="quarter" idx="10"/>
          </p:nvPr>
        </p:nvSpPr>
        <p:spPr/>
        <p:txBody>
          <a:bodyPr/>
          <a:lstStyle/>
          <a:p>
            <a:fld id="{7736AB9B-111F-477C-BEB7-193BC8A787B0}" type="slidenum">
              <a:rPr lang="en-US" smtClean="0"/>
              <a:t>40</a:t>
            </a:fld>
            <a:endParaRPr lang="en-US" dirty="0"/>
          </a:p>
        </p:txBody>
      </p:sp>
    </p:spTree>
    <p:extLst>
      <p:ext uri="{BB962C8B-B14F-4D97-AF65-F5344CB8AC3E}">
        <p14:creationId xmlns:p14="http://schemas.microsoft.com/office/powerpoint/2010/main" val="4028849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It</a:t>
            </a:r>
            <a:r>
              <a:rPr lang="en-US" baseline="0" dirty="0"/>
              <a:t> is important to discuss with the EAP consultant about the referral before you discuss it with the employee so that we can determine the best approach.</a:t>
            </a:r>
          </a:p>
          <a:p>
            <a:endParaRPr lang="en-US" baseline="0" dirty="0"/>
          </a:p>
          <a:p>
            <a:r>
              <a:rPr lang="en-US" baseline="0" dirty="0"/>
              <a:t>There are two documents that need to be completed.  The information sheet provides the EAP with the details as to the reasons for the referral.  Employees need to know why they are being referred before calling the EAP.</a:t>
            </a:r>
          </a:p>
          <a:p>
            <a:endParaRPr lang="en-US" baseline="0" dirty="0"/>
          </a:p>
          <a:p>
            <a:r>
              <a:rPr lang="en-US" baseline="0" dirty="0"/>
              <a:t>The employee needs to agree to sign the consent form, so that the EAP counselor can provide you with feedback.  The EAP will not provide confidential information about the employee’s situation, only whether s/he is following through or not.</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41</a:t>
            </a:fld>
            <a:endParaRPr lang="en-US" dirty="0"/>
          </a:p>
        </p:txBody>
      </p:sp>
    </p:spTree>
    <p:extLst>
      <p:ext uri="{BB962C8B-B14F-4D97-AF65-F5344CB8AC3E}">
        <p14:creationId xmlns:p14="http://schemas.microsoft.com/office/powerpoint/2010/main" val="2050025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a:t>
            </a:r>
            <a:r>
              <a:rPr lang="en-US" baseline="0" dirty="0"/>
              <a:t> the interest of protecting the employee, we suggest that only the supervisor and HR be aware of the referral, and only one person be designated as the individual that receives feedback from the EAP.</a:t>
            </a:r>
          </a:p>
          <a:p>
            <a:endParaRPr lang="en-US" baseline="0" dirty="0"/>
          </a:p>
          <a:p>
            <a:r>
              <a:rPr lang="en-US" baseline="0" dirty="0"/>
              <a:t>It is also recommended that you avoid diagnosing (e.g. alcoholism, psychosis, etc.) or discussing their problems-- as that could cause legal issues.  The focus should be on what you observe and the work performance issues.</a:t>
            </a:r>
          </a:p>
          <a:p>
            <a:endParaRPr lang="en-US" sz="2200" baseline="0" dirty="0">
              <a:solidFill>
                <a:schemeClr val="accent2">
                  <a:lumMod val="75000"/>
                </a:schemeClr>
              </a:solidFill>
              <a:latin typeface="Verdana" pitchFamily="34" charset="0"/>
            </a:endParaRPr>
          </a:p>
          <a:p>
            <a:r>
              <a:rPr lang="en-US" sz="2200" dirty="0">
                <a:solidFill>
                  <a:schemeClr val="accent2">
                    <a:lumMod val="75000"/>
                  </a:schemeClr>
                </a:solidFill>
                <a:latin typeface="Verdana" pitchFamily="34" charset="0"/>
              </a:rPr>
              <a:t>Never suggest an employee “needs counseling.” </a:t>
            </a:r>
          </a:p>
          <a:p>
            <a:endParaRPr lang="en-US" sz="2200" dirty="0">
              <a:solidFill>
                <a:schemeClr val="accent2">
                  <a:lumMod val="75000"/>
                </a:schemeClr>
              </a:solidFill>
              <a:latin typeface="Verdana" pitchFamily="34" charset="0"/>
            </a:endParaRPr>
          </a:p>
          <a:p>
            <a:r>
              <a:rPr lang="en-US" sz="2200" dirty="0">
                <a:solidFill>
                  <a:schemeClr val="accent2">
                    <a:lumMod val="75000"/>
                  </a:schemeClr>
                </a:solidFill>
                <a:latin typeface="Verdana" pitchFamily="34" charset="0"/>
              </a:rPr>
              <a:t>An employee can’t be terminated for not using the EAP.</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42</a:t>
            </a:fld>
            <a:endParaRPr lang="en-US" dirty="0"/>
          </a:p>
        </p:txBody>
      </p:sp>
    </p:spTree>
    <p:extLst>
      <p:ext uri="{BB962C8B-B14F-4D97-AF65-F5344CB8AC3E}">
        <p14:creationId xmlns:p14="http://schemas.microsoft.com/office/powerpoint/2010/main" val="4222139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Unfortunately sometimes traumatic events</a:t>
            </a:r>
            <a:r>
              <a:rPr lang="en-US" baseline="0" dirty="0"/>
              <a:t> occur in the workplace- accidents, employee injury or death, robbery</a:t>
            </a:r>
          </a:p>
          <a:p>
            <a:endParaRPr lang="en-US" baseline="0" dirty="0"/>
          </a:p>
          <a:p>
            <a:r>
              <a:rPr lang="en-US" baseline="0" dirty="0"/>
              <a:t>When an event occurs call the counseling line as soon as possible.</a:t>
            </a:r>
          </a:p>
          <a:p>
            <a:endParaRPr lang="en-US" baseline="0" dirty="0"/>
          </a:p>
          <a:p>
            <a:r>
              <a:rPr lang="en-US" baseline="0" dirty="0"/>
              <a:t>Counselors can send materials immediately for distribution, discuss whether an onsite presence is needed, and if so when, and begin the process of connecting with a SP</a:t>
            </a:r>
          </a:p>
          <a:p>
            <a:endParaRPr lang="en-US" baseline="0" dirty="0"/>
          </a:p>
          <a:p>
            <a:r>
              <a:rPr lang="en-US" baseline="0" dirty="0"/>
              <a:t>Each situation is different as will be the level of response needed.</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43</a:t>
            </a:fld>
            <a:endParaRPr lang="en-US" dirty="0"/>
          </a:p>
        </p:txBody>
      </p:sp>
    </p:spTree>
    <p:extLst>
      <p:ext uri="{BB962C8B-B14F-4D97-AF65-F5344CB8AC3E}">
        <p14:creationId xmlns:p14="http://schemas.microsoft.com/office/powerpoint/2010/main" val="1759635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61912" lvl="1" indent="0" algn="l" eaLnBrk="1" hangingPunct="1">
              <a:spcBef>
                <a:spcPct val="50000"/>
              </a:spcBef>
              <a:buClr>
                <a:srgbClr val="E4701E"/>
              </a:buClr>
              <a:buSzPct val="135000"/>
              <a:buFont typeface="Arial" panose="020B0604020202020204" pitchFamily="34" charset="0"/>
              <a:buNone/>
              <a:defRPr/>
            </a:pPr>
            <a:r>
              <a:rPr lang="en-US" sz="1400" b="1" kern="0" dirty="0">
                <a:solidFill>
                  <a:srgbClr val="0B2442"/>
                </a:solidFill>
                <a:latin typeface="Calibri" panose="020F0502020204030204" pitchFamily="34" charset="0"/>
              </a:rPr>
              <a:t>Certified Personal Financial Coaching </a:t>
            </a:r>
            <a:br>
              <a:rPr lang="en-US" sz="1400" b="1" kern="0" dirty="0">
                <a:solidFill>
                  <a:srgbClr val="0B2442"/>
                </a:solidFill>
                <a:latin typeface="Calibri" panose="020F0502020204030204" pitchFamily="34" charset="0"/>
              </a:rPr>
            </a:br>
            <a:r>
              <a:rPr lang="en-US" sz="1400" b="1" kern="0" dirty="0">
                <a:solidFill>
                  <a:srgbClr val="0B2442"/>
                </a:solidFill>
                <a:latin typeface="Calibri" panose="020F0502020204030204" pitchFamily="34" charset="0"/>
              </a:rPr>
              <a:t>C</a:t>
            </a:r>
            <a:r>
              <a:rPr lang="en-US" sz="1400" kern="0" dirty="0">
                <a:solidFill>
                  <a:srgbClr val="0B2442"/>
                </a:solidFill>
                <a:latin typeface="Calibri" panose="020F0502020204030204" pitchFamily="34" charset="0"/>
              </a:rPr>
              <a:t>ertified Financial Coaches help Members to address budgeting, credit, debt and money management issues. </a:t>
            </a:r>
          </a:p>
          <a:p>
            <a:r>
              <a:rPr lang="en-US" sz="1400" kern="1200" dirty="0">
                <a:solidFill>
                  <a:schemeClr val="tx1"/>
                </a:solidFill>
                <a:effectLst/>
                <a:latin typeface="Arial" charset="0"/>
                <a:ea typeface="+mn-ea"/>
                <a:cs typeface="+mn-cs"/>
              </a:rPr>
              <a:t>In recent studies, four out of five employees report significant financial stress and three out of five say that it affects their ability to focus while at work. Our </a:t>
            </a:r>
            <a:r>
              <a:rPr lang="en-US" sz="1400" b="1" kern="1200" dirty="0">
                <a:solidFill>
                  <a:schemeClr val="tx1"/>
                </a:solidFill>
                <a:effectLst/>
                <a:latin typeface="Arial" charset="0"/>
                <a:ea typeface="+mn-ea"/>
                <a:cs typeface="+mn-cs"/>
              </a:rPr>
              <a:t>Certified Financial Coaching</a:t>
            </a:r>
            <a:r>
              <a:rPr lang="en-US" sz="1400" kern="1200" dirty="0">
                <a:solidFill>
                  <a:schemeClr val="tx1"/>
                </a:solidFill>
                <a:effectLst/>
                <a:latin typeface="Arial" charset="0"/>
                <a:ea typeface="+mn-ea"/>
                <a:cs typeface="+mn-cs"/>
              </a:rPr>
              <a:t> helps Members to address budgeting, credit, debt and money management issues.  And because our Coaches are also Behavioral Health Clinicians, they are experienced in change management and in addressing the stress, family problems and mental/emotional issues that often accompany financial problems. </a:t>
            </a:r>
          </a:p>
          <a:p>
            <a:r>
              <a:rPr lang="en-US" sz="1400" kern="1200" dirty="0">
                <a:solidFill>
                  <a:schemeClr val="tx1"/>
                </a:solidFill>
                <a:effectLst/>
                <a:latin typeface="Arial" charset="0"/>
                <a:ea typeface="+mn-ea"/>
                <a:cs typeface="+mn-cs"/>
              </a:rPr>
              <a:t> </a:t>
            </a:r>
          </a:p>
          <a:p>
            <a:r>
              <a:rPr lang="en-US" sz="1400" kern="1200" dirty="0">
                <a:solidFill>
                  <a:schemeClr val="tx1"/>
                </a:solidFill>
                <a:effectLst/>
                <a:latin typeface="Arial" charset="0"/>
                <a:ea typeface="+mn-ea"/>
                <a:cs typeface="+mn-cs"/>
              </a:rPr>
              <a:t>The Certified Financial Coaching benefit has three core components: telephonic </a:t>
            </a:r>
            <a:r>
              <a:rPr lang="en-US" sz="1400" b="1" kern="1200" dirty="0">
                <a:solidFill>
                  <a:schemeClr val="tx1"/>
                </a:solidFill>
                <a:effectLst/>
                <a:latin typeface="Arial" charset="0"/>
                <a:ea typeface="+mn-ea"/>
                <a:cs typeface="+mn-cs"/>
              </a:rPr>
              <a:t>Financial Coaching </a:t>
            </a:r>
            <a:r>
              <a:rPr lang="en-US" sz="1400" kern="1200" dirty="0">
                <a:solidFill>
                  <a:schemeClr val="tx1"/>
                </a:solidFill>
                <a:effectLst/>
                <a:latin typeface="Arial" charset="0"/>
                <a:ea typeface="+mn-ea"/>
                <a:cs typeface="+mn-cs"/>
              </a:rPr>
              <a:t>provided by certified professionals, </a:t>
            </a:r>
            <a:r>
              <a:rPr lang="en-US" sz="1400" b="1" kern="1200" dirty="0">
                <a:solidFill>
                  <a:schemeClr val="tx1"/>
                </a:solidFill>
                <a:effectLst/>
                <a:latin typeface="Arial" charset="0"/>
                <a:ea typeface="+mn-ea"/>
                <a:cs typeface="+mn-cs"/>
              </a:rPr>
              <a:t>Financial Assessments</a:t>
            </a:r>
            <a:r>
              <a:rPr lang="en-US" sz="1400" kern="1200" dirty="0">
                <a:solidFill>
                  <a:schemeClr val="tx1"/>
                </a:solidFill>
                <a:effectLst/>
                <a:latin typeface="Arial" charset="0"/>
                <a:ea typeface="+mn-ea"/>
                <a:cs typeface="+mn-cs"/>
              </a:rPr>
              <a:t> and </a:t>
            </a:r>
            <a:r>
              <a:rPr lang="en-US" sz="1400" b="1" kern="1200" dirty="0">
                <a:solidFill>
                  <a:schemeClr val="tx1"/>
                </a:solidFill>
                <a:effectLst/>
                <a:latin typeface="Arial" charset="0"/>
                <a:ea typeface="+mn-ea"/>
                <a:cs typeface="+mn-cs"/>
              </a:rPr>
              <a:t>Financial Education</a:t>
            </a:r>
            <a:r>
              <a:rPr lang="en-US" sz="1400" kern="1200" dirty="0">
                <a:solidFill>
                  <a:schemeClr val="tx1"/>
                </a:solidFill>
                <a:effectLst/>
                <a:latin typeface="Arial" charset="0"/>
                <a:ea typeface="+mn-ea"/>
                <a:cs typeface="+mn-cs"/>
              </a:rPr>
              <a:t>. The Financial Education component includes more than 200 Personal Finance and Investing courses available online 24/7. </a:t>
            </a:r>
            <a:br>
              <a:rPr lang="en-US" sz="1400" kern="1200" dirty="0">
                <a:solidFill>
                  <a:schemeClr val="tx1"/>
                </a:solidFill>
                <a:effectLst/>
                <a:latin typeface="Arial" charset="0"/>
                <a:ea typeface="+mn-ea"/>
                <a:cs typeface="+mn-cs"/>
              </a:rPr>
            </a:br>
            <a:endParaRPr lang="en-US" sz="1400" kern="1200" dirty="0">
              <a:solidFill>
                <a:schemeClr val="tx1"/>
              </a:solidFill>
              <a:effectLst/>
              <a:latin typeface="Arial" charset="0"/>
              <a:ea typeface="+mn-ea"/>
              <a:cs typeface="+mn-cs"/>
            </a:endParaRPr>
          </a:p>
          <a:p>
            <a:pPr marL="228600" lvl="3" indent="-223838" eaLnBrk="1" hangingPunct="1">
              <a:spcBef>
                <a:spcPct val="50000"/>
              </a:spcBef>
              <a:buClr>
                <a:srgbClr val="E4701E"/>
              </a:buClr>
              <a:buSzPct val="135000"/>
              <a:buFont typeface="Arial" panose="020B0604020202020204" pitchFamily="34" charset="0"/>
              <a:buChar char="•"/>
              <a:defRPr/>
            </a:pPr>
            <a:r>
              <a:rPr lang="en-US" sz="1400" kern="0" dirty="0">
                <a:solidFill>
                  <a:srgbClr val="0B2442"/>
                </a:solidFill>
                <a:latin typeface="Calibri" panose="020F0502020204030204" pitchFamily="34" charset="0"/>
              </a:rPr>
              <a:t>Includes one-on-one telephonic coaching from Certified Coaches who also hold Masters or Ph.D. Behavioral Health Degrees. </a:t>
            </a:r>
            <a:br>
              <a:rPr lang="en-US" sz="1400" kern="0" dirty="0">
                <a:solidFill>
                  <a:srgbClr val="0B2442"/>
                </a:solidFill>
                <a:latin typeface="Calibri" panose="020F0502020204030204" pitchFamily="34" charset="0"/>
              </a:rPr>
            </a:br>
            <a:endParaRPr lang="en-US" sz="1400" kern="0" dirty="0">
              <a:solidFill>
                <a:srgbClr val="0B2442"/>
              </a:solidFill>
              <a:latin typeface="Calibri" panose="020F0502020204030204" pitchFamily="34" charset="0"/>
            </a:endParaRPr>
          </a:p>
          <a:p>
            <a:pPr marL="228600" lvl="3" indent="-223838" eaLnBrk="1" hangingPunct="1">
              <a:spcBef>
                <a:spcPct val="50000"/>
              </a:spcBef>
              <a:buClr>
                <a:srgbClr val="E4701E"/>
              </a:buClr>
              <a:buSzPct val="135000"/>
              <a:buFont typeface="Arial" panose="020B0604020202020204" pitchFamily="34" charset="0"/>
              <a:buChar char="•"/>
              <a:defRPr/>
            </a:pPr>
            <a:r>
              <a:rPr lang="en-US" sz="1400" kern="0" dirty="0">
                <a:solidFill>
                  <a:srgbClr val="0B2442"/>
                </a:solidFill>
                <a:latin typeface="Calibri" panose="020F0502020204030204" pitchFamily="34" charset="0"/>
              </a:rPr>
              <a:t>All courses include structured online trainings with scheduled telephonic coaching sessions to review key concepts of the trainings and implementation of skills.</a:t>
            </a:r>
            <a:br>
              <a:rPr lang="en-US" sz="1400" kern="0" dirty="0">
                <a:solidFill>
                  <a:srgbClr val="0B2442"/>
                </a:solidFill>
                <a:latin typeface="Calibri" panose="020F0502020204030204" pitchFamily="34" charset="0"/>
              </a:rPr>
            </a:br>
            <a:endParaRPr lang="en-US" sz="1400" kern="0" dirty="0">
              <a:solidFill>
                <a:srgbClr val="0B2442"/>
              </a:solidFill>
              <a:latin typeface="Calibri" panose="020F0502020204030204" pitchFamily="34" charset="0"/>
            </a:endParaRPr>
          </a:p>
          <a:p>
            <a:pPr marL="4762" lvl="3" indent="0" eaLnBrk="1" hangingPunct="1">
              <a:spcBef>
                <a:spcPct val="50000"/>
              </a:spcBef>
              <a:buClr>
                <a:srgbClr val="E4701E"/>
              </a:buClr>
              <a:buSzPct val="135000"/>
              <a:buFont typeface="Arial" panose="020B0604020202020204" pitchFamily="34" charset="0"/>
              <a:buNone/>
              <a:defRPr/>
            </a:pPr>
            <a:r>
              <a:rPr lang="en-US" sz="1400" b="1" dirty="0">
                <a:solidFill>
                  <a:srgbClr val="0B2442"/>
                </a:solidFill>
                <a:latin typeface="Calibri" panose="020F0502020204030204" pitchFamily="34" charset="0"/>
              </a:rPr>
              <a:t>Balancing Life at Work and at Home</a:t>
            </a:r>
          </a:p>
          <a:p>
            <a:pPr marL="4762" lvl="3" indent="0" eaLnBrk="1" hangingPunct="1">
              <a:spcBef>
                <a:spcPct val="50000"/>
              </a:spcBef>
              <a:buClr>
                <a:srgbClr val="E4701E"/>
              </a:buClr>
              <a:buSzPct val="135000"/>
              <a:buFont typeface="Arial" panose="020B0604020202020204" pitchFamily="34" charset="0"/>
              <a:buNone/>
              <a:defRPr/>
            </a:pPr>
            <a:r>
              <a:rPr lang="en-US" sz="1400" dirty="0">
                <a:solidFill>
                  <a:srgbClr val="0B2442"/>
                </a:solidFill>
                <a:latin typeface="Calibri" panose="020F0502020204030204" pitchFamily="34" charset="0"/>
              </a:rPr>
              <a:t>Senior Counselors and SPHRs work with Members on making the most of family life while learning to succeed at work.</a:t>
            </a:r>
          </a:p>
          <a:p>
            <a:pPr marL="61912" lvl="1" indent="0" algn="l" eaLnBrk="1" hangingPunct="1">
              <a:spcBef>
                <a:spcPct val="50000"/>
              </a:spcBef>
              <a:buClr>
                <a:srgbClr val="E4701E"/>
              </a:buClr>
              <a:buSzPct val="135000"/>
              <a:buFont typeface="Arial" panose="020B0604020202020204" pitchFamily="34" charset="0"/>
              <a:buNone/>
              <a:defRPr/>
            </a:pPr>
            <a:endParaRPr lang="en-US" sz="1400" b="1" dirty="0">
              <a:solidFill>
                <a:srgbClr val="0B2442"/>
              </a:solidFill>
              <a:latin typeface="Calibri" panose="020F0502020204030204" pitchFamily="34" charset="0"/>
            </a:endParaRPr>
          </a:p>
          <a:p>
            <a:r>
              <a:rPr lang="en-US" sz="1200" b="1" kern="1200" dirty="0">
                <a:solidFill>
                  <a:schemeClr val="tx1"/>
                </a:solidFill>
                <a:effectLst/>
                <a:latin typeface="+mn-lt"/>
                <a:ea typeface="+mn-ea"/>
                <a:cs typeface="+mn-cs"/>
              </a:rPr>
              <a:t>Resilience Coaching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Senior Counselors and Wellness Coaches work with you to recognize your personal strengths and improve your resilience as you face life challenges.  Coaches will also direct you to specific ESI online trainings to assist in the coaching process.</a:t>
            </a:r>
            <a:endParaRPr lang="en-US" sz="1100" kern="1200" dirty="0">
              <a:solidFill>
                <a:schemeClr val="tx1"/>
              </a:solidFill>
              <a:effectLst/>
              <a:latin typeface="+mn-lt"/>
              <a:ea typeface="+mn-ea"/>
              <a:cs typeface="+mn-cs"/>
            </a:endParaRPr>
          </a:p>
          <a:p>
            <a:pPr marL="61912" lvl="1" indent="0" algn="l" eaLnBrk="1" hangingPunct="1">
              <a:spcBef>
                <a:spcPct val="50000"/>
              </a:spcBef>
              <a:buClr>
                <a:srgbClr val="E4701E"/>
              </a:buClr>
              <a:buSzPct val="135000"/>
              <a:buFont typeface="Arial" panose="020B0604020202020204" pitchFamily="34" charset="0"/>
              <a:buNone/>
              <a:defRPr/>
            </a:pPr>
            <a:endParaRPr lang="en-US" sz="1400" kern="0" dirty="0">
              <a:solidFill>
                <a:srgbClr val="0B2442"/>
              </a:solidFill>
              <a:latin typeface="Calibri" panose="020F0502020204030204" pitchFamily="34" charset="0"/>
            </a:endParaRPr>
          </a:p>
          <a:p>
            <a:pPr marL="0" marR="0" lvl="3" indent="0" algn="l" defTabSz="914400" rtl="0" eaLnBrk="1" fontAlgn="auto" latinLnBrk="0" hangingPunct="1">
              <a:lnSpc>
                <a:spcPct val="100000"/>
              </a:lnSpc>
              <a:spcBef>
                <a:spcPct val="50000"/>
              </a:spcBef>
              <a:spcAft>
                <a:spcPts val="0"/>
              </a:spcAft>
              <a:buClr>
                <a:srgbClr val="E4701E"/>
              </a:buClr>
              <a:buSzPct val="135000"/>
              <a:buFontTx/>
              <a:buNone/>
              <a:tabLst/>
              <a:defRPr/>
            </a:pPr>
            <a:r>
              <a:rPr lang="en-US" sz="1400" b="1" kern="1200" dirty="0">
                <a:solidFill>
                  <a:schemeClr val="tx1"/>
                </a:solidFill>
                <a:effectLst/>
                <a:latin typeface="+mn-lt"/>
                <a:ea typeface="+mn-ea"/>
                <a:cs typeface="+mn-cs"/>
              </a:rPr>
              <a:t>Effective Communication Coaching </a:t>
            </a:r>
            <a:r>
              <a:rPr lang="en-US" sz="1400" kern="1200" dirty="0">
                <a:solidFill>
                  <a:schemeClr val="tx1"/>
                </a:solidFill>
                <a:effectLst/>
                <a:latin typeface="+mn-lt"/>
                <a:ea typeface="+mn-ea"/>
                <a:cs typeface="+mn-cs"/>
              </a:rPr>
              <a:t>Senior Counselors work with you in developing key communication skills, such as understanding the communication process, sending clear and consistent messages, and listening to understand</a:t>
            </a:r>
            <a:r>
              <a:rPr lang="en-US" sz="14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3" indent="0">
              <a:spcBef>
                <a:spcPct val="50000"/>
              </a:spcBef>
              <a:buClr>
                <a:srgbClr val="E4701E"/>
              </a:buClr>
              <a:buSzPct val="135000"/>
              <a:buNone/>
              <a:defRPr/>
            </a:pPr>
            <a:endParaRPr lang="en-US" sz="1400"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400" b="1" kern="0" dirty="0">
                <a:solidFill>
                  <a:srgbClr val="0B2442"/>
                </a:solidFill>
                <a:latin typeface="Calibri" panose="020F0502020204030204" pitchFamily="34" charset="0"/>
              </a:rPr>
              <a:t>Home Purchase Coaching available </a:t>
            </a:r>
            <a:endParaRPr lang="en-US" sz="1400" kern="0" dirty="0">
              <a:solidFill>
                <a:srgbClr val="FF0000"/>
              </a:solidFill>
              <a:latin typeface="Calibri" panose="020F0502020204030204" pitchFamily="34" charset="0"/>
            </a:endParaRPr>
          </a:p>
          <a:p>
            <a:pPr marL="0" lvl="1" indent="0">
              <a:spcBef>
                <a:spcPct val="50000"/>
              </a:spcBef>
              <a:buClr>
                <a:srgbClr val="E4701E"/>
              </a:buClr>
              <a:buSzPct val="135000"/>
              <a:buNone/>
              <a:defRPr/>
            </a:pPr>
            <a:r>
              <a:rPr lang="en-US" sz="1400" kern="0" dirty="0">
                <a:solidFill>
                  <a:srgbClr val="0B2442"/>
                </a:solidFill>
                <a:latin typeface="Calibri" panose="020F0502020204030204" pitchFamily="34" charset="0"/>
              </a:rPr>
              <a:t>Certified Financial Coaches help Members with the home buying process, credit and financing basics, and avoiding delinquency and foreclosure.</a:t>
            </a:r>
            <a:endParaRPr lang="en-US" sz="1400" b="1" kern="0" dirty="0">
              <a:solidFill>
                <a:srgbClr val="0B2442"/>
              </a:solidFill>
              <a:latin typeface="Calibri" panose="020F0502020204030204" pitchFamily="34" charset="0"/>
            </a:endParaRPr>
          </a:p>
          <a:p>
            <a:pPr marL="0" lvl="1" indent="0">
              <a:spcBef>
                <a:spcPct val="50000"/>
              </a:spcBef>
              <a:buClr>
                <a:srgbClr val="E4701E"/>
              </a:buClr>
              <a:buSzPct val="135000"/>
              <a:buNone/>
              <a:defRPr/>
            </a:pPr>
            <a:endParaRPr lang="en-US" sz="1400" b="1"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400" b="1" kern="0" dirty="0">
                <a:solidFill>
                  <a:srgbClr val="0B2442"/>
                </a:solidFill>
                <a:latin typeface="Calibri" panose="020F0502020204030204" pitchFamily="34" charset="0"/>
              </a:rPr>
              <a:t>Certified Student Debt Coaching</a:t>
            </a:r>
            <a:r>
              <a:rPr lang="en-US" sz="1400" b="1" kern="0" baseline="0" dirty="0">
                <a:solidFill>
                  <a:srgbClr val="0B2442"/>
                </a:solidFill>
                <a:latin typeface="Calibri" panose="020F0502020204030204" pitchFamily="34" charset="0"/>
              </a:rPr>
              <a:t> </a:t>
            </a:r>
            <a:endParaRPr lang="en-US" sz="1400" kern="0" dirty="0">
              <a:solidFill>
                <a:srgbClr val="FF0000"/>
              </a:solidFill>
              <a:latin typeface="Calibri" panose="020F0502020204030204" pitchFamily="34" charset="0"/>
            </a:endParaRPr>
          </a:p>
          <a:p>
            <a:pPr marL="0" lvl="1" indent="0">
              <a:spcBef>
                <a:spcPct val="50000"/>
              </a:spcBef>
              <a:buClr>
                <a:srgbClr val="E4701E"/>
              </a:buClr>
              <a:buSzPct val="135000"/>
              <a:buNone/>
              <a:defRPr/>
            </a:pPr>
            <a:r>
              <a:rPr lang="en-US" sz="1400" kern="0" dirty="0">
                <a:solidFill>
                  <a:srgbClr val="0B2442"/>
                </a:solidFill>
                <a:latin typeface="Calibri" panose="020F0502020204030204" pitchFamily="34" charset="0"/>
              </a:rPr>
              <a:t>Certified Student Debt Coaches help Members to address issues around student loans, including Federal Student Loan types, repayment plans, deferment and forbearance, loan discharge and default, rehabilitation and consolidation. </a:t>
            </a:r>
            <a:br>
              <a:rPr lang="en-US" sz="1400" kern="0" dirty="0">
                <a:solidFill>
                  <a:srgbClr val="0B2442"/>
                </a:solidFill>
                <a:latin typeface="Calibri" panose="020F0502020204030204" pitchFamily="34" charset="0"/>
              </a:rPr>
            </a:br>
            <a:endParaRPr lang="en-US" sz="1400" kern="0" dirty="0">
              <a:solidFill>
                <a:srgbClr val="0B2442"/>
              </a:solidFill>
              <a:latin typeface="Calibri" panose="020F0502020204030204" pitchFamily="34" charset="0"/>
            </a:endParaRPr>
          </a:p>
          <a:p>
            <a:pPr marL="0" lvl="1" indent="0">
              <a:spcBef>
                <a:spcPct val="50000"/>
              </a:spcBef>
              <a:buClr>
                <a:srgbClr val="E4701E"/>
              </a:buClr>
              <a:buSzPct val="135000"/>
              <a:buNone/>
              <a:defRPr/>
            </a:pPr>
            <a:r>
              <a:rPr lang="en-US" sz="1200" b="1" kern="1200" dirty="0">
                <a:solidFill>
                  <a:schemeClr val="tx1"/>
                </a:solidFill>
                <a:effectLst/>
                <a:latin typeface="+mn-lt"/>
                <a:ea typeface="+mn-ea"/>
                <a:cs typeface="+mn-cs"/>
              </a:rPr>
              <a:t>Yoga &amp; Relaxation Coaching for Beginners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Wellness Coaches assess Member needs, provide support and refer to the appropriate yoga, relaxation  or meditation training program. Coaching includes one-on-one telephonic coaching and support</a:t>
            </a:r>
            <a:r>
              <a:rPr lang="en-US" sz="1200" b="1" kern="1200" dirty="0">
                <a:solidFill>
                  <a:schemeClr val="tx1"/>
                </a:solidFill>
                <a:effectLst/>
                <a:latin typeface="+mn-lt"/>
                <a:ea typeface="+mn-ea"/>
                <a:cs typeface="+mn-cs"/>
              </a:rPr>
              <a:t>.</a:t>
            </a:r>
          </a:p>
          <a:p>
            <a:pPr marL="61912" marR="0" lvl="1" indent="0" algn="l" defTabSz="914400" rtl="0" eaLnBrk="1" fontAlgn="auto" latinLnBrk="0" hangingPunct="1">
              <a:lnSpc>
                <a:spcPct val="100000"/>
              </a:lnSpc>
              <a:spcBef>
                <a:spcPct val="50000"/>
              </a:spcBef>
              <a:spcAft>
                <a:spcPts val="0"/>
              </a:spcAft>
              <a:buClr>
                <a:srgbClr val="E4701E"/>
              </a:buClr>
              <a:buSzPct val="135000"/>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lvl="3" indent="0">
              <a:spcBef>
                <a:spcPct val="50000"/>
              </a:spcBef>
              <a:buClr>
                <a:srgbClr val="E4701E"/>
              </a:buClr>
              <a:buSzPct val="135000"/>
              <a:buNone/>
              <a:defRPr/>
            </a:pPr>
            <a:r>
              <a:rPr lang="en-US" sz="1400" b="1" kern="0" dirty="0">
                <a:solidFill>
                  <a:srgbClr val="0B2442"/>
                </a:solidFill>
                <a:latin typeface="Calibri" panose="020F0502020204030204" pitchFamily="34" charset="0"/>
              </a:rPr>
              <a:t>Workplace Conflict Coaching</a:t>
            </a:r>
            <a:r>
              <a:rPr lang="en-US" sz="1400" kern="0" dirty="0">
                <a:solidFill>
                  <a:srgbClr val="0B2442"/>
                </a:solidFill>
                <a:latin typeface="Calibri" panose="020F0502020204030204" pitchFamily="34" charset="0"/>
              </a:rPr>
              <a:t> - </a:t>
            </a:r>
            <a:r>
              <a:rPr lang="en-US" sz="1400" kern="0" dirty="0">
                <a:solidFill>
                  <a:srgbClr val="FF0000"/>
                </a:solidFill>
                <a:latin typeface="Calibri" panose="020F0502020204030204" pitchFamily="34" charset="0"/>
              </a:rPr>
              <a:t>(available July, 2018)</a:t>
            </a:r>
          </a:p>
          <a:p>
            <a:pPr marL="0" lvl="3" indent="0">
              <a:spcBef>
                <a:spcPct val="50000"/>
              </a:spcBef>
              <a:buClr>
                <a:srgbClr val="E4701E"/>
              </a:buClr>
              <a:buSzPct val="135000"/>
              <a:buNone/>
              <a:defRPr/>
            </a:pPr>
            <a:r>
              <a:rPr lang="en-US" sz="1400" kern="0" dirty="0">
                <a:solidFill>
                  <a:srgbClr val="0B2442"/>
                </a:solidFill>
                <a:latin typeface="Calibri" panose="020F0502020204030204" pitchFamily="34" charset="0"/>
              </a:rPr>
              <a:t>Senior Counselors and SPHRs guide Members on strategies to adopt interpersonal methods to resolve conflict.</a:t>
            </a:r>
          </a:p>
          <a:p>
            <a:pPr marL="0" lvl="3" indent="0">
              <a:spcBef>
                <a:spcPct val="50000"/>
              </a:spcBef>
              <a:buClr>
                <a:srgbClr val="E4701E"/>
              </a:buClr>
              <a:buSzPct val="135000"/>
              <a:buNone/>
              <a:defRPr/>
            </a:pPr>
            <a:endParaRPr lang="en-US" sz="1400" kern="0" dirty="0">
              <a:solidFill>
                <a:srgbClr val="0B2442"/>
              </a:solidFill>
              <a:latin typeface="Calibri" panose="020F0502020204030204" pitchFamily="34" charset="0"/>
            </a:endParaRPr>
          </a:p>
          <a:p>
            <a:r>
              <a:rPr lang="en-US" sz="1200" b="1" kern="1200" dirty="0">
                <a:solidFill>
                  <a:schemeClr val="tx1"/>
                </a:solidFill>
                <a:effectLst/>
                <a:latin typeface="+mn-lt"/>
                <a:ea typeface="+mn-ea"/>
                <a:cs typeface="+mn-cs"/>
              </a:rPr>
              <a:t>Retirement Coaching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Coaches help you navigate the practical,  emotional, and budgeting  aspects surrounding your retirement decisions.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Succeeding as a Supervisor Coaching </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Senior Counselors and SPHRs work with supervisors on key management concepts for achieving organizational goals and developing and empowering employees.</a:t>
            </a:r>
            <a:endParaRPr lang="en-US" sz="1100"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B56CA62B-3325-47AD-8D0A-60FC662A19AA}" type="slidenum">
              <a:rPr lang="en-US" smtClean="0"/>
              <a:t>44</a:t>
            </a:fld>
            <a:endParaRPr lang="en-US" dirty="0"/>
          </a:p>
        </p:txBody>
      </p:sp>
    </p:spTree>
    <p:extLst>
      <p:ext uri="{BB962C8B-B14F-4D97-AF65-F5344CB8AC3E}">
        <p14:creationId xmlns:p14="http://schemas.microsoft.com/office/powerpoint/2010/main" val="1497620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Connection to an external site- US Dept of Labor – first federally approved online DOT</a:t>
            </a:r>
            <a:r>
              <a:rPr lang="en-US" baseline="0" dirty="0"/>
              <a:t> training</a:t>
            </a:r>
            <a:endParaRPr lang="en-US" dirty="0"/>
          </a:p>
          <a:p>
            <a:endParaRPr lang="en-US" dirty="0"/>
          </a:p>
          <a:p>
            <a:r>
              <a:rPr lang="en-US" dirty="0"/>
              <a:t>SPHR</a:t>
            </a:r>
            <a:r>
              <a:rPr lang="en-US" baseline="0" dirty="0"/>
              <a:t> consultation</a:t>
            </a:r>
          </a:p>
          <a:p>
            <a:endParaRPr lang="en-US" baseline="0" dirty="0"/>
          </a:p>
          <a:p>
            <a:r>
              <a:rPr lang="en-US" baseline="0" dirty="0"/>
              <a:t>Provides information about who is required to have a DFW, information about how to build a policy.</a:t>
            </a:r>
          </a:p>
          <a:p>
            <a:endParaRPr lang="en-US" baseline="0" dirty="0"/>
          </a:p>
          <a:p>
            <a:r>
              <a:rPr lang="en-US" baseline="0" dirty="0"/>
              <a:t>Provides a DOT Drug/Alcohol Testing Employer Compliance Kit, checklists, tools, and worksheets to aid in development/implementation of policy</a:t>
            </a:r>
          </a:p>
          <a:p>
            <a:endParaRPr lang="en-US" baseline="0" dirty="0"/>
          </a:p>
          <a:p>
            <a:r>
              <a:rPr lang="en-US" baseline="0" dirty="0"/>
              <a:t>Documenting policy violations.</a:t>
            </a:r>
            <a:endParaRPr 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46</a:t>
            </a:fld>
            <a:endParaRPr lang="en-US" dirty="0"/>
          </a:p>
        </p:txBody>
      </p:sp>
    </p:spTree>
    <p:extLst>
      <p:ext uri="{BB962C8B-B14F-4D97-AF65-F5344CB8AC3E}">
        <p14:creationId xmlns:p14="http://schemas.microsoft.com/office/powerpoint/2010/main" val="42674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Let’s talk about the life issues that we all face…what you have here is a menu of topics that we can help you address.  We have divided them into 4 general categories.</a:t>
            </a:r>
            <a:r>
              <a:rPr lang="en-US" baseline="0" dirty="0"/>
              <a:t>  Within each of those categories there are dozens of issues that can flare up and cause a problem.  We can help with all of these.</a:t>
            </a:r>
          </a:p>
          <a:p>
            <a:endParaRPr lang="en-US" baseline="0" dirty="0"/>
          </a:p>
          <a:p>
            <a:pPr eaLnBrk="1" hangingPunct="1"/>
            <a:r>
              <a:rPr lang="en-US" altLang="en-US" dirty="0"/>
              <a:t>The problems we encounter fall in four overall categories</a:t>
            </a:r>
          </a:p>
          <a:p>
            <a:pPr eaLnBrk="1" hangingPunct="1"/>
            <a:endParaRPr lang="en-US" altLang="en-US" dirty="0"/>
          </a:p>
          <a:p>
            <a:pPr eaLnBrk="1" hangingPunct="1"/>
            <a:r>
              <a:rPr lang="en-US" altLang="en-US" dirty="0"/>
              <a:t>Personal Issues such as stress, addiction or depression</a:t>
            </a:r>
          </a:p>
          <a:p>
            <a:pPr eaLnBrk="1" hangingPunct="1"/>
            <a:endParaRPr lang="en-US" altLang="en-US" dirty="0"/>
          </a:p>
          <a:p>
            <a:pPr eaLnBrk="1" hangingPunct="1"/>
            <a:r>
              <a:rPr lang="en-US" altLang="en-US" dirty="0"/>
              <a:t>Family issues such as marital problems, child or elder care, or for the two thirds of us who have a pet….some problem with the family pet</a:t>
            </a:r>
          </a:p>
          <a:p>
            <a:pPr eaLnBrk="1" hangingPunct="1"/>
            <a:endParaRPr lang="en-US" altLang="en-US" dirty="0"/>
          </a:p>
          <a:p>
            <a:pPr eaLnBrk="1" hangingPunct="1"/>
            <a:r>
              <a:rPr lang="en-US" altLang="en-US" dirty="0"/>
              <a:t>We all are too aware of financial issues today….debt and mortgage problems that are all too prevalent</a:t>
            </a:r>
          </a:p>
          <a:p>
            <a:pPr eaLnBrk="1" hangingPunct="1"/>
            <a:endParaRPr lang="en-US" altLang="en-US" dirty="0"/>
          </a:p>
          <a:p>
            <a:pPr eaLnBrk="1" hangingPunct="1"/>
            <a:r>
              <a:rPr lang="en-US" altLang="en-US" dirty="0"/>
              <a:t>And we all face issues in our work and career.</a:t>
            </a:r>
          </a:p>
          <a:p>
            <a:pPr eaLnBrk="1" hangingPunct="1"/>
            <a:endParaRPr lang="en-US" altLang="en-US" dirty="0"/>
          </a:p>
          <a:p>
            <a:pPr eaLnBrk="1" hangingPunct="1"/>
            <a:r>
              <a:rPr lang="en-US" altLang="en-US" dirty="0"/>
              <a:t>Your </a:t>
            </a:r>
            <a:r>
              <a:rPr lang="en-US" altLang="en-US" dirty="0" smtClean="0"/>
              <a:t>Higher Ed </a:t>
            </a:r>
            <a:r>
              <a:rPr lang="en-US" altLang="en-US" dirty="0"/>
              <a:t>EAP has solutions to help with each and every one of these issues.</a:t>
            </a:r>
          </a:p>
        </p:txBody>
      </p:sp>
      <p:sp>
        <p:nvSpPr>
          <p:cNvPr id="4" name="Slide Number Placeholder 3"/>
          <p:cNvSpPr>
            <a:spLocks noGrp="1"/>
          </p:cNvSpPr>
          <p:nvPr>
            <p:ph type="sldNum" sz="quarter" idx="10"/>
          </p:nvPr>
        </p:nvSpPr>
        <p:spPr/>
        <p:txBody>
          <a:bodyPr/>
          <a:lstStyle/>
          <a:p>
            <a:fld id="{7736AB9B-111F-477C-BEB7-193BC8A787B0}" type="slidenum">
              <a:rPr lang="en-US" smtClean="0"/>
              <a:t>5</a:t>
            </a:fld>
            <a:endParaRPr lang="en-US" dirty="0"/>
          </a:p>
        </p:txBody>
      </p:sp>
    </p:spTree>
    <p:extLst>
      <p:ext uri="{BB962C8B-B14F-4D97-AF65-F5344CB8AC3E}">
        <p14:creationId xmlns:p14="http://schemas.microsoft.com/office/powerpoint/2010/main" val="3816581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Updated on</a:t>
            </a:r>
            <a:r>
              <a:rPr lang="en-US" baseline="0" dirty="0"/>
              <a:t> a regular basis </a:t>
            </a:r>
            <a:r>
              <a:rPr lang="en-US" baseline="0" dirty="0">
                <a:solidFill>
                  <a:srgbClr val="FF0000"/>
                </a:solidFill>
              </a:rPr>
              <a:t>(do you have supervisor password)?</a:t>
            </a:r>
          </a:p>
          <a:p>
            <a:endParaRPr lang="en-US" baseline="0" dirty="0"/>
          </a:p>
          <a:p>
            <a:r>
              <a:rPr lang="en-US" baseline="0" dirty="0"/>
              <a:t>ACA Toolkit- info for businesses of all sizes and self-employed. Also information about Wellness Initiatives.</a:t>
            </a:r>
          </a:p>
          <a:p>
            <a:endParaRPr lang="en-US" baseline="0" dirty="0"/>
          </a:p>
          <a:p>
            <a:r>
              <a:rPr lang="en-US" baseline="0" dirty="0"/>
              <a:t>Connect to Government websites- US Dept of Labor</a:t>
            </a:r>
          </a:p>
          <a:p>
            <a:endParaRPr lang="en-US" baseline="0" dirty="0"/>
          </a:p>
          <a:p>
            <a:r>
              <a:rPr lang="en-US" baseline="0" dirty="0"/>
              <a:t>Violence prevention- article- PWV, and WV resources</a:t>
            </a:r>
          </a:p>
          <a:p>
            <a:endParaRPr lang="en-US" baseline="0" dirty="0"/>
          </a:p>
          <a:p>
            <a:r>
              <a:rPr lang="en-US" baseline="0" dirty="0"/>
              <a:t>Best practices</a:t>
            </a:r>
          </a:p>
          <a:p>
            <a:endParaRPr lang="en-US" baseline="0" dirty="0"/>
          </a:p>
          <a:p>
            <a:r>
              <a:rPr lang="en-US" baseline="0" dirty="0"/>
              <a:t>Archived newsletters- 2005-present</a:t>
            </a:r>
            <a:endParaRPr lang="en-US"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47</a:t>
            </a:fld>
            <a:endParaRPr lang="en-US" dirty="0"/>
          </a:p>
        </p:txBody>
      </p:sp>
    </p:spTree>
    <p:extLst>
      <p:ext uri="{BB962C8B-B14F-4D97-AF65-F5344CB8AC3E}">
        <p14:creationId xmlns:p14="http://schemas.microsoft.com/office/powerpoint/2010/main" val="151217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Optional</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49</a:t>
            </a:fld>
            <a:endParaRPr lang="en-US" dirty="0"/>
          </a:p>
        </p:txBody>
      </p:sp>
    </p:spTree>
    <p:extLst>
      <p:ext uri="{BB962C8B-B14F-4D97-AF65-F5344CB8AC3E}">
        <p14:creationId xmlns:p14="http://schemas.microsoft.com/office/powerpoint/2010/main" val="223788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Keep in mind that this a free, confidential …and provided by your employer. You do not contribute</a:t>
            </a:r>
            <a:r>
              <a:rPr lang="en-US" baseline="0" dirty="0"/>
              <a:t> to this at all. </a:t>
            </a:r>
            <a:r>
              <a:rPr lang="en-US" dirty="0"/>
              <a:t> You should consider this as part</a:t>
            </a:r>
            <a:r>
              <a:rPr lang="en-US" baseline="0" dirty="0"/>
              <a:t> of your compensation package.  It is a very robust program that includes…..</a:t>
            </a:r>
          </a:p>
          <a:p>
            <a:r>
              <a:rPr lang="en-US" baseline="0" dirty="0"/>
              <a:t>Counseling, a variety of resources including referrals and consultations, a variety of training, research and a wealth of information.</a:t>
            </a:r>
          </a:p>
          <a:p>
            <a:endParaRPr lang="en-US" baseline="0" dirty="0"/>
          </a:p>
          <a:p>
            <a:endParaRPr lang="en-US" baseline="0" dirty="0"/>
          </a:p>
          <a:p>
            <a:r>
              <a:rPr lang="en-US" baseline="0" dirty="0"/>
              <a:t>ESI has solutions to address a full range of life issues </a:t>
            </a:r>
          </a:p>
          <a:p>
            <a:endParaRPr lang="en-US" baseline="0" dirty="0"/>
          </a:p>
          <a:p>
            <a:r>
              <a:rPr lang="en-US" baseline="0" dirty="0"/>
              <a:t>We are going to talk about some of these next….</a:t>
            </a:r>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6</a:t>
            </a:fld>
            <a:endParaRPr lang="en-US" dirty="0"/>
          </a:p>
        </p:txBody>
      </p:sp>
    </p:spTree>
    <p:extLst>
      <p:ext uri="{BB962C8B-B14F-4D97-AF65-F5344CB8AC3E}">
        <p14:creationId xmlns:p14="http://schemas.microsoft.com/office/powerpoint/2010/main" val="326386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50000"/>
              </a:spcBef>
              <a:spcAft>
                <a:spcPts val="0"/>
              </a:spcAft>
              <a:buClr>
                <a:srgbClr val="FFC000"/>
              </a:buClr>
              <a:buSzTx/>
              <a:buFontTx/>
              <a:buNone/>
              <a:tabLst/>
              <a:defRPr/>
            </a:pPr>
            <a:r>
              <a:rPr lang="en-US" altLang="en-US" dirty="0"/>
              <a:t>Let’s talk about what to expect when you call the EAP.  And remember you can call about any issue that you’re facing.</a:t>
            </a:r>
          </a:p>
          <a:p>
            <a:pPr eaLnBrk="1" hangingPunct="1">
              <a:spcBef>
                <a:spcPct val="50000"/>
              </a:spcBef>
              <a:buClr>
                <a:srgbClr val="FFC000"/>
              </a:buClr>
              <a:defRPr/>
            </a:pPr>
            <a:endParaRPr lang="en-US" sz="1200" kern="0" dirty="0">
              <a:solidFill>
                <a:srgbClr val="1C4484"/>
              </a:solidFill>
              <a:latin typeface="Calibri" panose="020F0502020204030204" pitchFamily="34" charset="0"/>
            </a:endParaRPr>
          </a:p>
          <a:p>
            <a:pPr eaLnBrk="1" hangingPunct="1">
              <a:spcBef>
                <a:spcPct val="50000"/>
              </a:spcBef>
              <a:buClr>
                <a:srgbClr val="FFC000"/>
              </a:buClr>
              <a:defRPr/>
            </a:pPr>
            <a:r>
              <a:rPr lang="en-US" sz="1200" kern="0" dirty="0">
                <a:solidFill>
                  <a:srgbClr val="1C4484"/>
                </a:solidFill>
                <a:latin typeface="Calibri" panose="020F0502020204030204" pitchFamily="34" charset="0"/>
              </a:rPr>
              <a:t>Call is answered by a Masters or Ph.D. clinical counselor – no screener….masters/ph.d</a:t>
            </a:r>
            <a:r>
              <a:rPr lang="en-US" sz="1200" kern="0" baseline="0" dirty="0">
                <a:solidFill>
                  <a:srgbClr val="1C4484"/>
                </a:solidFill>
                <a:latin typeface="Calibri" panose="020F0502020204030204" pitchFamily="34" charset="0"/>
              </a:rPr>
              <a:t> level counselor answering the phone</a:t>
            </a:r>
            <a:endParaRPr lang="en-US" sz="1200" kern="0" dirty="0">
              <a:solidFill>
                <a:srgbClr val="1C4484"/>
              </a:solidFill>
              <a:latin typeface="Calibri" panose="020F0502020204030204" pitchFamily="34" charset="0"/>
            </a:endParaRPr>
          </a:p>
          <a:p>
            <a:pPr eaLnBrk="1" hangingPunct="1">
              <a:spcBef>
                <a:spcPct val="50000"/>
              </a:spcBef>
              <a:buClr>
                <a:srgbClr val="FFC000"/>
              </a:buClr>
              <a:defRPr/>
            </a:pPr>
            <a:endParaRPr lang="en-US" sz="800" kern="0" dirty="0">
              <a:solidFill>
                <a:srgbClr val="1C4484"/>
              </a:solidFill>
              <a:latin typeface="Calibri" panose="020F0502020204030204" pitchFamily="34" charset="0"/>
            </a:endParaRPr>
          </a:p>
          <a:p>
            <a:pPr eaLnBrk="1" hangingPunct="1">
              <a:spcBef>
                <a:spcPct val="50000"/>
              </a:spcBef>
              <a:buClr>
                <a:srgbClr val="FFC000"/>
              </a:buClr>
              <a:defRPr/>
            </a:pPr>
            <a:r>
              <a:rPr lang="en-US" sz="1200" kern="0" dirty="0">
                <a:solidFill>
                  <a:srgbClr val="1C4484"/>
                </a:solidFill>
                <a:latin typeface="Calibri" panose="020F0502020204030204" pitchFamily="34" charset="0"/>
              </a:rPr>
              <a:t>Counselor reviews EAP Privacy Policy to ensure confidentiality</a:t>
            </a:r>
          </a:p>
          <a:p>
            <a:pPr eaLnBrk="1" hangingPunct="1">
              <a:spcBef>
                <a:spcPct val="50000"/>
              </a:spcBef>
              <a:buClr>
                <a:srgbClr val="FFC000"/>
              </a:buClr>
              <a:defRPr/>
            </a:pPr>
            <a:endParaRPr lang="en-US" sz="800" kern="0" dirty="0">
              <a:solidFill>
                <a:srgbClr val="1C4484"/>
              </a:solidFill>
              <a:latin typeface="Calibri" panose="020F0502020204030204" pitchFamily="34" charset="0"/>
            </a:endParaRPr>
          </a:p>
          <a:p>
            <a:pPr eaLnBrk="1" hangingPunct="1">
              <a:spcBef>
                <a:spcPct val="50000"/>
              </a:spcBef>
              <a:buClr>
                <a:srgbClr val="FFC000"/>
              </a:buClr>
              <a:defRPr/>
            </a:pPr>
            <a:r>
              <a:rPr lang="en-US" sz="1200" kern="0" dirty="0">
                <a:solidFill>
                  <a:srgbClr val="1C4484"/>
                </a:solidFill>
                <a:latin typeface="Calibri" panose="020F0502020204030204" pitchFamily="34" charset="0"/>
              </a:rPr>
              <a:t>Counselor conducts a Risk Assessment (makes sure you are safe, if applicable)</a:t>
            </a:r>
          </a:p>
          <a:p>
            <a:pPr eaLnBrk="1" hangingPunct="1">
              <a:spcBef>
                <a:spcPct val="50000"/>
              </a:spcBef>
              <a:buClr>
                <a:srgbClr val="FFC000"/>
              </a:buClr>
              <a:defRPr/>
            </a:pPr>
            <a:endParaRPr lang="en-US" sz="800" kern="0" dirty="0">
              <a:solidFill>
                <a:srgbClr val="1C4484"/>
              </a:solidFill>
              <a:latin typeface="Calibri" panose="020F0502020204030204" pitchFamily="34" charset="0"/>
            </a:endParaRPr>
          </a:p>
          <a:p>
            <a:pPr eaLnBrk="1" hangingPunct="1">
              <a:spcBef>
                <a:spcPct val="50000"/>
              </a:spcBef>
              <a:buClr>
                <a:srgbClr val="FFC000"/>
              </a:buClr>
              <a:defRPr/>
            </a:pPr>
            <a:r>
              <a:rPr lang="en-US" sz="1200" kern="0" dirty="0">
                <a:solidFill>
                  <a:srgbClr val="1C4484"/>
                </a:solidFill>
                <a:latin typeface="Calibri" panose="020F0502020204030204" pitchFamily="34" charset="0"/>
              </a:rPr>
              <a:t>Counselor works with you to get an understanding of your problem</a:t>
            </a:r>
          </a:p>
          <a:p>
            <a:pPr eaLnBrk="1" hangingPunct="1">
              <a:spcBef>
                <a:spcPct val="50000"/>
              </a:spcBef>
              <a:buClr>
                <a:srgbClr val="FFC000"/>
              </a:buClr>
              <a:defRPr/>
            </a:pPr>
            <a:endParaRPr lang="en-US" sz="800" kern="0" dirty="0">
              <a:solidFill>
                <a:srgbClr val="1C4484"/>
              </a:solidFill>
              <a:latin typeface="Calibri" panose="020F0502020204030204" pitchFamily="34" charset="0"/>
            </a:endParaRPr>
          </a:p>
          <a:p>
            <a:pPr eaLnBrk="1" hangingPunct="1">
              <a:spcBef>
                <a:spcPct val="50000"/>
              </a:spcBef>
              <a:buClr>
                <a:srgbClr val="FFC000"/>
              </a:buClr>
              <a:defRPr/>
            </a:pPr>
            <a:r>
              <a:rPr lang="en-US" sz="1200" kern="0" dirty="0">
                <a:solidFill>
                  <a:srgbClr val="1C4484"/>
                </a:solidFill>
                <a:latin typeface="Calibri" panose="020F0502020204030204" pitchFamily="34" charset="0"/>
              </a:rPr>
              <a:t>Counselor works with you on a customized plan</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7</a:t>
            </a:fld>
            <a:endParaRPr lang="en-US" dirty="0"/>
          </a:p>
        </p:txBody>
      </p:sp>
    </p:spTree>
    <p:extLst>
      <p:ext uri="{BB962C8B-B14F-4D97-AF65-F5344CB8AC3E}">
        <p14:creationId xmlns:p14="http://schemas.microsoft.com/office/powerpoint/2010/main" val="83987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BE SURE TO ADJUST THE NUMBER OF FACE TO FACE VISITS TO WHATEVER MODEL THE CLIENT HAS SIGNED UP TO RECEIVE (up to 3 , 5 etc.)</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And because we have over 40,000 counselors and work-life providers available, whether you want to see someone close to work or close to home, we can find a counselor that is convenient for you.</a:t>
            </a:r>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8</a:t>
            </a:fld>
            <a:endParaRPr lang="en-US" dirty="0"/>
          </a:p>
        </p:txBody>
      </p:sp>
    </p:spTree>
    <p:extLst>
      <p:ext uri="{BB962C8B-B14F-4D97-AF65-F5344CB8AC3E}">
        <p14:creationId xmlns:p14="http://schemas.microsoft.com/office/powerpoint/2010/main" val="155017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Your </a:t>
            </a:r>
            <a:r>
              <a:rPr lang="en-US" dirty="0" smtClean="0"/>
              <a:t>Higher Ed </a:t>
            </a:r>
            <a:r>
              <a:rPr lang="en-US" dirty="0"/>
              <a:t>EAP offers</a:t>
            </a:r>
            <a:r>
              <a:rPr lang="en-US" baseline="0" dirty="0"/>
              <a:t> a wealth of work-life benefits including a legal benefit.</a:t>
            </a:r>
          </a:p>
          <a:p>
            <a:endParaRPr lang="en-US" baseline="0" dirty="0"/>
          </a:p>
          <a:p>
            <a:r>
              <a:rPr lang="en-US" baseline="0" dirty="0"/>
              <a:t>We can help with wills, traffic violations divorce, custody questions and more.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1C4484"/>
                </a:solidFill>
                <a:latin typeface="Calibri" panose="020F0502020204030204" pitchFamily="34" charset="0"/>
              </a:rPr>
              <a:t>There is no charge for your initial phone consultation (up to 30 minutes)</a:t>
            </a:r>
          </a:p>
          <a:p>
            <a:endParaRPr lang="en-US" baseline="0" dirty="0"/>
          </a:p>
          <a:p>
            <a:r>
              <a:rPr lang="en-US" baseline="0" dirty="0"/>
              <a:t>There is an entire legal library available on the EAP website which includes wills and power of attorney templates, contract samples and more.</a:t>
            </a:r>
          </a:p>
          <a:p>
            <a:endParaRPr lang="en-US" baseline="0" dirty="0"/>
          </a:p>
          <a:p>
            <a:r>
              <a:rPr lang="en-US" b="1" baseline="0" dirty="0"/>
              <a:t>NOTE&gt;&gt;&gt;&gt;</a:t>
            </a:r>
            <a:r>
              <a:rPr lang="en-US" baseline="0" dirty="0"/>
              <a:t>the legal benefit is not available for issues related to employment, corporate law or medical concerns.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36AB9B-111F-477C-BEB7-193BC8A787B0}" type="slidenum">
              <a:rPr lang="en-US" smtClean="0"/>
              <a:t>9</a:t>
            </a:fld>
            <a:endParaRPr lang="en-US" dirty="0"/>
          </a:p>
        </p:txBody>
      </p:sp>
    </p:spTree>
    <p:extLst>
      <p:ext uri="{BB962C8B-B14F-4D97-AF65-F5344CB8AC3E}">
        <p14:creationId xmlns:p14="http://schemas.microsoft.com/office/powerpoint/2010/main" val="141158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Refer to the slide</a:t>
            </a:r>
          </a:p>
        </p:txBody>
      </p:sp>
      <p:sp>
        <p:nvSpPr>
          <p:cNvPr id="4" name="Slide Number Placeholder 3"/>
          <p:cNvSpPr>
            <a:spLocks noGrp="1"/>
          </p:cNvSpPr>
          <p:nvPr>
            <p:ph type="sldNum" sz="quarter" idx="10"/>
          </p:nvPr>
        </p:nvSpPr>
        <p:spPr/>
        <p:txBody>
          <a:bodyPr/>
          <a:lstStyle/>
          <a:p>
            <a:fld id="{7736AB9B-111F-477C-BEB7-193BC8A787B0}" type="slidenum">
              <a:rPr lang="en-US" smtClean="0"/>
              <a:t>10</a:t>
            </a:fld>
            <a:endParaRPr lang="en-US" dirty="0"/>
          </a:p>
        </p:txBody>
      </p:sp>
    </p:spTree>
    <p:extLst>
      <p:ext uri="{BB962C8B-B14F-4D97-AF65-F5344CB8AC3E}">
        <p14:creationId xmlns:p14="http://schemas.microsoft.com/office/powerpoint/2010/main" val="389138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108584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227226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329298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11">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xmlns="" id="{642227E0-22D1-A441-9838-524E2B7E2E26}"/>
              </a:ext>
            </a:extLst>
          </p:cNvPr>
          <p:cNvSpPr>
            <a:spLocks noGrp="1"/>
          </p:cNvSpPr>
          <p:nvPr>
            <p:ph type="pic" sz="quarter" idx="11"/>
          </p:nvPr>
        </p:nvSpPr>
        <p:spPr>
          <a:xfrm>
            <a:off x="6349699" y="0"/>
            <a:ext cx="2794301" cy="6858000"/>
          </a:xfrm>
          <a:prstGeom prst="rect">
            <a:avLst/>
          </a:prstGeom>
          <a:solidFill>
            <a:schemeClr val="bg1">
              <a:lumMod val="95000"/>
            </a:schemeClr>
          </a:solidFill>
        </p:spPr>
        <p:txBody>
          <a:bodyPr>
            <a:normAutofit/>
          </a:bodyPr>
          <a:lstStyle>
            <a:lvl1pPr>
              <a:defRPr sz="1500"/>
            </a:lvl1pPr>
          </a:lstStyle>
          <a:p>
            <a:endParaRPr lang="en-US" dirty="0"/>
          </a:p>
        </p:txBody>
      </p:sp>
    </p:spTree>
    <p:extLst>
      <p:ext uri="{BB962C8B-B14F-4D97-AF65-F5344CB8AC3E}">
        <p14:creationId xmlns:p14="http://schemas.microsoft.com/office/powerpoint/2010/main" val="311720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1" y="1"/>
            <a:ext cx="7274644"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051" b="1" i="0">
                <a:ln>
                  <a:noFill/>
                </a:ln>
                <a:solidFill>
                  <a:schemeClr val="tx2"/>
                </a:solidFill>
                <a:latin typeface="Poppins Bold" panose="02000000000000000000" pitchFamily="2" charset="77"/>
                <a:ea typeface="Roboto" charset="0"/>
                <a:cs typeface="Poppins Bold" panose="02000000000000000000" pitchFamily="2" charset="77"/>
              </a:defRPr>
            </a:lvl1pPr>
          </a:lstStyle>
          <a:p>
            <a:endParaRPr lang="en-US" dirty="0"/>
          </a:p>
        </p:txBody>
      </p:sp>
      <p:sp>
        <p:nvSpPr>
          <p:cNvPr id="13" name="Rectangle 12"/>
          <p:cNvSpPr/>
          <p:nvPr userDrawn="1"/>
        </p:nvSpPr>
        <p:spPr>
          <a:xfrm>
            <a:off x="8106260" y="334537"/>
            <a:ext cx="1021010"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 name="Rectangle 3"/>
          <p:cNvSpPr/>
          <p:nvPr userDrawn="1"/>
        </p:nvSpPr>
        <p:spPr>
          <a:xfrm>
            <a:off x="6462625" y="6244683"/>
            <a:ext cx="2664645"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38608186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404293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solidFill>
                  <a:srgbClr val="0B244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308285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2442"/>
                </a:solidFill>
              </a:defRPr>
            </a:lvl1p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buClr>
                <a:schemeClr val="accent6">
                  <a:lumMod val="75000"/>
                </a:schemeClr>
              </a:buClr>
              <a:defRPr sz="2800"/>
            </a:lvl1pPr>
            <a:lvl2pPr>
              <a:buClr>
                <a:schemeClr val="accent6">
                  <a:lumMod val="75000"/>
                </a:schemeClr>
              </a:buClr>
              <a:defRPr sz="2400"/>
            </a:lvl2pPr>
            <a:lvl3pPr>
              <a:buClr>
                <a:schemeClr val="accent6">
                  <a:lumMod val="75000"/>
                </a:schemeClr>
              </a:buClr>
              <a:defRPr sz="2000"/>
            </a:lvl3pPr>
            <a:lvl4pPr>
              <a:buClr>
                <a:schemeClr val="accent6">
                  <a:lumMod val="75000"/>
                </a:schemeClr>
              </a:buClr>
              <a:defRPr sz="1800"/>
            </a:lvl4pPr>
            <a:lvl5pPr>
              <a:buClr>
                <a:schemeClr val="accent6">
                  <a:lumMod val="75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buClr>
                <a:schemeClr val="accent6">
                  <a:lumMod val="75000"/>
                </a:schemeClr>
              </a:buClr>
              <a:defRPr sz="2800"/>
            </a:lvl1pPr>
            <a:lvl2pPr>
              <a:buClr>
                <a:schemeClr val="accent6">
                  <a:lumMod val="75000"/>
                </a:schemeClr>
              </a:buClr>
              <a:defRPr sz="2400"/>
            </a:lvl2pPr>
            <a:lvl3pPr>
              <a:buClr>
                <a:schemeClr val="accent6">
                  <a:lumMod val="75000"/>
                </a:schemeClr>
              </a:buClr>
              <a:defRPr sz="2000"/>
            </a:lvl3pPr>
            <a:lvl4pPr>
              <a:buClr>
                <a:schemeClr val="accent6">
                  <a:lumMod val="75000"/>
                </a:schemeClr>
              </a:buClr>
              <a:defRPr sz="1800"/>
            </a:lvl4pPr>
            <a:lvl5pPr>
              <a:buClr>
                <a:schemeClr val="accent6">
                  <a:lumMod val="75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212" y="172144"/>
            <a:ext cx="557978" cy="488095"/>
          </a:xfrm>
          <a:prstGeom prst="rect">
            <a:avLst/>
          </a:prstGeom>
        </p:spPr>
      </p:pic>
    </p:spTree>
    <p:extLst>
      <p:ext uri="{BB962C8B-B14F-4D97-AF65-F5344CB8AC3E}">
        <p14:creationId xmlns:p14="http://schemas.microsoft.com/office/powerpoint/2010/main" val="361785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75334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B2442"/>
                </a:solidFill>
              </a:defRPr>
            </a:lvl1pPr>
          </a:lstStyle>
          <a:p>
            <a:r>
              <a:rPr lang="en-US" dirty="0"/>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426070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191528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353135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7334C010-6374-478A-9A26-8B7985798721}" type="datetimeFigureOut">
              <a:rPr lang="en-US" smtClean="0"/>
              <a:t>6/15/2020</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5EBBC518-D9DD-4059-9CC6-BB01897EA87D}" type="slidenum">
              <a:rPr lang="en-US" smtClean="0"/>
              <a:t>‹#›</a:t>
            </a:fld>
            <a:endParaRPr lang="en-US" dirty="0"/>
          </a:p>
        </p:txBody>
      </p:sp>
    </p:spTree>
    <p:extLst>
      <p:ext uri="{BB962C8B-B14F-4D97-AF65-F5344CB8AC3E}">
        <p14:creationId xmlns:p14="http://schemas.microsoft.com/office/powerpoint/2010/main" val="112390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0"/>
            <a:ext cx="9129716" cy="914400"/>
          </a:xfrm>
          <a:prstGeom prst="rect">
            <a:avLst/>
          </a:prstGeom>
        </p:spPr>
      </p:pic>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41952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3600" b="1" kern="1200">
          <a:solidFill>
            <a:srgbClr val="0B2442"/>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Arial" panose="020B0604020202020204" pitchFamily="34" charset="0"/>
        <a:buChar char="•"/>
        <a:defRPr sz="3200" kern="1200">
          <a:solidFill>
            <a:srgbClr val="0B2442"/>
          </a:solidFill>
          <a:latin typeface="+mn-lt"/>
          <a:ea typeface="+mn-ea"/>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800" kern="1200">
          <a:solidFill>
            <a:srgbClr val="0B2442"/>
          </a:solidFill>
          <a:latin typeface="+mn-lt"/>
          <a:ea typeface="+mn-ea"/>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400" kern="1200">
          <a:solidFill>
            <a:srgbClr val="0B2442"/>
          </a:solidFill>
          <a:latin typeface="+mn-lt"/>
          <a:ea typeface="+mn-ea"/>
          <a:cs typeface="+mn-cs"/>
        </a:defRPr>
      </a:lvl3pPr>
      <a:lvl4pPr marL="1600200" indent="-228600" algn="l" defTabSz="914400" rtl="0" eaLnBrk="1" latinLnBrk="0" hangingPunct="1">
        <a:spcBef>
          <a:spcPct val="20000"/>
        </a:spcBef>
        <a:buClr>
          <a:srgbClr val="FFC000"/>
        </a:buClr>
        <a:buFont typeface="Arial" panose="020B0604020202020204" pitchFamily="34" charset="0"/>
        <a:buChar char="–"/>
        <a:defRPr sz="2000" kern="1200">
          <a:solidFill>
            <a:srgbClr val="0B2442"/>
          </a:solidFill>
          <a:latin typeface="+mn-lt"/>
          <a:ea typeface="+mn-ea"/>
          <a:cs typeface="+mn-cs"/>
        </a:defRPr>
      </a:lvl4pPr>
      <a:lvl5pPr marL="2057400" indent="-228600" algn="l" defTabSz="914400" rtl="0" eaLnBrk="1" latinLnBrk="0" hangingPunct="1">
        <a:spcBef>
          <a:spcPct val="20000"/>
        </a:spcBef>
        <a:buClr>
          <a:srgbClr val="FFC000"/>
        </a:buClr>
        <a:buFont typeface="Arial" panose="020B0604020202020204" pitchFamily="34" charset="0"/>
        <a:buChar char="»"/>
        <a:defRPr sz="2000" kern="1200">
          <a:solidFill>
            <a:srgbClr val="0B244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jp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19.png"/><Relationship Id="rId4" Type="http://schemas.openxmlformats.org/officeDocument/2006/relationships/image" Target="../media/image69.png"/><Relationship Id="rId9"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 name="Rectangle 13"/>
          <p:cNvSpPr/>
          <p:nvPr/>
        </p:nvSpPr>
        <p:spPr>
          <a:xfrm>
            <a:off x="1084472" y="-6553"/>
            <a:ext cx="6924834" cy="68580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0" name="Rectangle 13"/>
          <p:cNvSpPr/>
          <p:nvPr/>
        </p:nvSpPr>
        <p:spPr>
          <a:xfrm>
            <a:off x="1084472" y="-6553"/>
            <a:ext cx="6669063" cy="68580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Rectangle 13"/>
          <p:cNvSpPr/>
          <p:nvPr/>
        </p:nvSpPr>
        <p:spPr>
          <a:xfrm>
            <a:off x="457200" y="8467"/>
            <a:ext cx="7086600" cy="684298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6" name="Picture Placeholder 5">
            <a:extLst>
              <a:ext uri="{FF2B5EF4-FFF2-40B4-BE49-F238E27FC236}">
                <a16:creationId xmlns:a16="http://schemas.microsoft.com/office/drawing/2014/main" xmlns="" id="{DA03F152-4089-4D43-A3DF-B042EF422DA7}"/>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tretch>
            <a:fillRect/>
          </a:stretch>
        </p:blipFill>
        <p:spPr>
          <a:xfrm>
            <a:off x="3863" y="-6553"/>
            <a:ext cx="7284442" cy="6875340"/>
          </a:xfrm>
        </p:spPr>
      </p:pic>
      <p:sp>
        <p:nvSpPr>
          <p:cNvPr id="7" name="Parallelogram 6"/>
          <p:cNvSpPr/>
          <p:nvPr/>
        </p:nvSpPr>
        <p:spPr>
          <a:xfrm>
            <a:off x="1" y="5813075"/>
            <a:ext cx="9143999" cy="1024734"/>
          </a:xfrm>
          <a:prstGeom prst="parallelogram">
            <a:avLst>
              <a:gd name="adj" fmla="val 82142"/>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84855" y="5813075"/>
            <a:ext cx="6840892" cy="615553"/>
          </a:xfrm>
          <a:prstGeom prst="rect">
            <a:avLst/>
          </a:prstGeom>
        </p:spPr>
        <p:txBody>
          <a:bodyPr wrap="square">
            <a:spAutoFit/>
          </a:bodyPr>
          <a:lstStyle/>
          <a:p>
            <a:r>
              <a:rPr lang="en-US" altLang="en-US" sz="3400" b="1" dirty="0">
                <a:solidFill>
                  <a:srgbClr val="0B2442"/>
                </a:solidFill>
                <a:latin typeface="Calibri" pitchFamily="34" charset="0"/>
              </a:rPr>
              <a:t>Your </a:t>
            </a:r>
            <a:r>
              <a:rPr lang="en-US" altLang="en-US" sz="3400" b="1" dirty="0" smtClean="0">
                <a:solidFill>
                  <a:srgbClr val="0B2442"/>
                </a:solidFill>
                <a:latin typeface="Calibri" pitchFamily="34" charset="0"/>
              </a:rPr>
              <a:t>Higher Ed EAP </a:t>
            </a:r>
            <a:r>
              <a:rPr lang="en-US" altLang="en-US" sz="3400" b="1" dirty="0">
                <a:solidFill>
                  <a:srgbClr val="0B2442"/>
                </a:solidFill>
                <a:latin typeface="Calibri" pitchFamily="34" charset="0"/>
              </a:rPr>
              <a:t>Benefits</a:t>
            </a:r>
            <a:endParaRPr lang="en-US" sz="3400" dirty="0">
              <a:solidFill>
                <a:srgbClr val="0B2442"/>
              </a:solidFill>
            </a:endParaRP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0886" y="457200"/>
            <a:ext cx="2303452" cy="798629"/>
          </a:xfrm>
          <a:prstGeom prst="rect">
            <a:avLst/>
          </a:prstGeom>
          <a:effectLst>
            <a:glow rad="228600">
              <a:schemeClr val="bg1">
                <a:alpha val="40000"/>
              </a:schemeClr>
            </a:glow>
          </a:effectLst>
        </p:spPr>
      </p:pic>
      <p:sp>
        <p:nvSpPr>
          <p:cNvPr id="25" name="Parallelogram 24"/>
          <p:cNvSpPr/>
          <p:nvPr/>
        </p:nvSpPr>
        <p:spPr>
          <a:xfrm>
            <a:off x="1" y="6448342"/>
            <a:ext cx="7619999" cy="389467"/>
          </a:xfrm>
          <a:prstGeom prst="parallelogram">
            <a:avLst>
              <a:gd name="adj" fmla="val 82142"/>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
          <p:cNvSpPr txBox="1">
            <a:spLocks noChangeArrowheads="1"/>
          </p:cNvSpPr>
          <p:nvPr/>
        </p:nvSpPr>
        <p:spPr bwMode="auto">
          <a:xfrm>
            <a:off x="857067" y="6408915"/>
            <a:ext cx="6000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2400" b="1" dirty="0">
                <a:solidFill>
                  <a:schemeClr val="bg1"/>
                </a:solidFill>
                <a:latin typeface="Calibri" pitchFamily="34" charset="0"/>
              </a:rPr>
              <a:t>800-252-4555 </a:t>
            </a:r>
            <a:r>
              <a:rPr lang="en-US" altLang="en-US" sz="2400" dirty="0">
                <a:solidFill>
                  <a:schemeClr val="bg1"/>
                </a:solidFill>
                <a:latin typeface="Calibri" pitchFamily="34" charset="0"/>
              </a:rPr>
              <a:t>|</a:t>
            </a:r>
            <a:r>
              <a:rPr lang="en-US" altLang="en-US" sz="2400" b="1" dirty="0">
                <a:solidFill>
                  <a:schemeClr val="bg1"/>
                </a:solidFill>
                <a:latin typeface="Calibri" pitchFamily="34" charset="0"/>
              </a:rPr>
              <a:t> </a:t>
            </a:r>
            <a:r>
              <a:rPr lang="en-US" altLang="en-US" sz="2400" dirty="0" smtClean="0">
                <a:solidFill>
                  <a:schemeClr val="bg1"/>
                </a:solidFill>
                <a:latin typeface="Calibri Light" panose="020F0302020204030204" pitchFamily="34" charset="0"/>
                <a:cs typeface="Calibri Light" panose="020F0302020204030204" pitchFamily="34" charset="0"/>
              </a:rPr>
              <a:t>www.HigherEdEAP.com</a:t>
            </a:r>
            <a:endParaRPr lang="en-US" altLang="en-US"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62392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arallelogram 1"/>
          <p:cNvSpPr/>
          <p:nvPr/>
        </p:nvSpPr>
        <p:spPr>
          <a:xfrm>
            <a:off x="0" y="0"/>
            <a:ext cx="4267200" cy="6858000"/>
          </a:xfrm>
          <a:prstGeom prst="parallelogram">
            <a:avLst>
              <a:gd name="adj" fmla="val 1"/>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3"/>
          <p:cNvSpPr txBox="1">
            <a:spLocks noChangeArrowheads="1"/>
          </p:cNvSpPr>
          <p:nvPr/>
        </p:nvSpPr>
        <p:spPr bwMode="auto">
          <a:xfrm>
            <a:off x="-228600" y="1738312"/>
            <a:ext cx="43434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spcBef>
                <a:spcPct val="50000"/>
              </a:spcBef>
              <a:buClr>
                <a:schemeClr val="bg1"/>
              </a:buClr>
              <a:buNone/>
              <a:defRPr/>
            </a:pPr>
            <a:r>
              <a:rPr lang="en-US" sz="2400" b="1" kern="0" dirty="0">
                <a:solidFill>
                  <a:schemeClr val="accent6">
                    <a:lumMod val="60000"/>
                    <a:lumOff val="40000"/>
                  </a:schemeClr>
                </a:solidFill>
                <a:latin typeface="Calibri" panose="020F0502020204030204" pitchFamily="34" charset="0"/>
              </a:rPr>
              <a:t>Child Care Referrals</a:t>
            </a:r>
          </a:p>
          <a:p>
            <a:pPr marL="800100" lvl="2" eaLnBrk="1" hangingPunct="1">
              <a:spcBef>
                <a:spcPct val="50000"/>
              </a:spcBef>
              <a:buClr>
                <a:schemeClr val="accent6">
                  <a:lumMod val="40000"/>
                  <a:lumOff val="60000"/>
                </a:schemeClr>
              </a:buClr>
              <a:defRPr/>
            </a:pPr>
            <a:r>
              <a:rPr lang="en-US" sz="2000" kern="0" dirty="0">
                <a:solidFill>
                  <a:schemeClr val="bg1"/>
                </a:solidFill>
                <a:latin typeface="Calibri" panose="020F0502020204030204" pitchFamily="34" charset="0"/>
              </a:rPr>
              <a:t>Family Daycare, before and after school care, in-home  nanny agencies and day camps</a:t>
            </a:r>
            <a:br>
              <a:rPr lang="en-US" sz="2000" kern="0" dirty="0">
                <a:solidFill>
                  <a:schemeClr val="bg1"/>
                </a:solidFill>
                <a:latin typeface="Calibri" panose="020F0502020204030204" pitchFamily="34" charset="0"/>
              </a:rPr>
            </a:br>
            <a:endParaRPr lang="en-US" sz="700" kern="0" dirty="0">
              <a:solidFill>
                <a:schemeClr val="bg1"/>
              </a:solidFill>
              <a:latin typeface="Calibri" panose="020F0502020204030204" pitchFamily="34" charset="0"/>
            </a:endParaRPr>
          </a:p>
          <a:p>
            <a:pPr marL="457200" lvl="1" indent="0" eaLnBrk="1" hangingPunct="1">
              <a:spcBef>
                <a:spcPct val="50000"/>
              </a:spcBef>
              <a:buClr>
                <a:schemeClr val="accent6">
                  <a:lumMod val="40000"/>
                  <a:lumOff val="60000"/>
                </a:schemeClr>
              </a:buClr>
              <a:buNone/>
              <a:defRPr/>
            </a:pPr>
            <a:r>
              <a:rPr lang="en-US" sz="2400" b="1" kern="0" dirty="0">
                <a:solidFill>
                  <a:schemeClr val="accent6">
                    <a:lumMod val="60000"/>
                    <a:lumOff val="40000"/>
                  </a:schemeClr>
                </a:solidFill>
                <a:latin typeface="Calibri" panose="020F0502020204030204" pitchFamily="34" charset="0"/>
              </a:rPr>
              <a:t>Elder Care Referrals</a:t>
            </a:r>
          </a:p>
          <a:p>
            <a:pPr marL="800100" lvl="2" eaLnBrk="1" hangingPunct="1">
              <a:spcBef>
                <a:spcPct val="50000"/>
              </a:spcBef>
              <a:buClr>
                <a:schemeClr val="accent6">
                  <a:lumMod val="40000"/>
                  <a:lumOff val="60000"/>
                </a:schemeClr>
              </a:buClr>
              <a:defRPr/>
            </a:pPr>
            <a:r>
              <a:rPr lang="en-US" sz="2000" kern="0" dirty="0">
                <a:solidFill>
                  <a:schemeClr val="bg1"/>
                </a:solidFill>
                <a:latin typeface="Calibri" panose="020F0502020204030204" pitchFamily="34" charset="0"/>
              </a:rPr>
              <a:t>In-home care, day care and social programs, transportation, housing options and care managers</a:t>
            </a:r>
          </a:p>
          <a:p>
            <a:pPr marL="800100" lvl="2" eaLnBrk="1" hangingPunct="1">
              <a:spcBef>
                <a:spcPct val="50000"/>
              </a:spcBef>
              <a:buClr>
                <a:schemeClr val="accent6">
                  <a:lumMod val="40000"/>
                  <a:lumOff val="60000"/>
                </a:schemeClr>
              </a:buClr>
              <a:defRPr/>
            </a:pPr>
            <a:r>
              <a:rPr lang="en-US" sz="2000" kern="0" dirty="0">
                <a:solidFill>
                  <a:schemeClr val="bg1"/>
                </a:solidFill>
                <a:latin typeface="Calibri" panose="020F0502020204030204" pitchFamily="34" charset="0"/>
              </a:rPr>
              <a:t>Self-help resources on the Member site that includes a collection of locators, articles and tools</a:t>
            </a:r>
          </a:p>
          <a:p>
            <a:pPr marL="914400" lvl="2" indent="0" eaLnBrk="1" hangingPunct="1">
              <a:spcBef>
                <a:spcPct val="50000"/>
              </a:spcBef>
              <a:buClr>
                <a:schemeClr val="bg1"/>
              </a:buClr>
              <a:buNone/>
              <a:defRPr/>
            </a:pPr>
            <a:endParaRPr lang="en-US" sz="2000" kern="0" dirty="0">
              <a:solidFill>
                <a:schemeClr val="bg1"/>
              </a:solidFill>
              <a:latin typeface="Calibri" panose="020F0502020204030204" pitchFamily="34" charset="0"/>
            </a:endParaRPr>
          </a:p>
          <a:p>
            <a:pPr marL="914400" lvl="2" indent="0" eaLnBrk="1" hangingPunct="1">
              <a:spcBef>
                <a:spcPct val="50000"/>
              </a:spcBef>
              <a:buClr>
                <a:schemeClr val="bg1"/>
              </a:buClr>
              <a:buNone/>
              <a:defRPr/>
            </a:pPr>
            <a:endParaRPr lang="en-US" sz="2000" kern="0" dirty="0">
              <a:solidFill>
                <a:schemeClr val="bg1"/>
              </a:solidFill>
              <a:latin typeface="Calibri" panose="020F0502020204030204" pitchFamily="34" charset="0"/>
            </a:endParaRPr>
          </a:p>
        </p:txBody>
      </p:sp>
      <p:sp>
        <p:nvSpPr>
          <p:cNvPr id="5" name="Rectangle 2"/>
          <p:cNvSpPr txBox="1">
            <a:spLocks noChangeArrowheads="1"/>
          </p:cNvSpPr>
          <p:nvPr/>
        </p:nvSpPr>
        <p:spPr bwMode="auto">
          <a:xfrm>
            <a:off x="190500" y="609600"/>
            <a:ext cx="350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kern="0" dirty="0">
                <a:solidFill>
                  <a:schemeClr val="bg1"/>
                </a:solidFill>
                <a:latin typeface="Calibri" panose="020F0502020204030204" pitchFamily="34" charset="0"/>
              </a:rPr>
              <a:t>Child &amp; Elder </a:t>
            </a:r>
            <a:br>
              <a:rPr lang="en-US" sz="4000" b="1" kern="0" dirty="0">
                <a:solidFill>
                  <a:schemeClr val="bg1"/>
                </a:solidFill>
                <a:latin typeface="Calibri" panose="020F0502020204030204" pitchFamily="34" charset="0"/>
              </a:rPr>
            </a:br>
            <a:r>
              <a:rPr lang="en-US" sz="4000" b="1" kern="0" dirty="0">
                <a:solidFill>
                  <a:schemeClr val="bg1"/>
                </a:solidFill>
                <a:latin typeface="Calibri" panose="020F0502020204030204" pitchFamily="34" charset="0"/>
              </a:rPr>
              <a:t>Care Benefit</a:t>
            </a:r>
          </a:p>
        </p:txBody>
      </p:sp>
      <p:sp>
        <p:nvSpPr>
          <p:cNvPr id="7" name="Parallelogram 6"/>
          <p:cNvSpPr/>
          <p:nvPr/>
        </p:nvSpPr>
        <p:spPr>
          <a:xfrm>
            <a:off x="4257675" y="0"/>
            <a:ext cx="200025" cy="6858000"/>
          </a:xfrm>
          <a:prstGeom prst="parallelogram">
            <a:avLst>
              <a:gd name="adj" fmla="val 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3714750" y="304800"/>
            <a:ext cx="1295400" cy="1295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166" y="582216"/>
            <a:ext cx="740568" cy="74056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304800" y="2743200"/>
            <a:ext cx="54102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CC3300"/>
              </a:buClr>
              <a:buNone/>
            </a:pPr>
            <a:r>
              <a:rPr lang="en-US" altLang="en-US" sz="2400" b="1" dirty="0">
                <a:solidFill>
                  <a:srgbClr val="0B2442"/>
                </a:solidFill>
                <a:latin typeface="Calibri" pitchFamily="34" charset="0"/>
                <a:cs typeface="Arial" pitchFamily="34" charset="0"/>
              </a:rPr>
              <a:t>Adoption:  </a:t>
            </a:r>
            <a:r>
              <a:rPr lang="en-US" altLang="en-US" sz="2400" dirty="0">
                <a:solidFill>
                  <a:srgbClr val="0B2442"/>
                </a:solidFill>
                <a:latin typeface="Calibri" pitchFamily="34" charset="0"/>
              </a:rPr>
              <a:t>An adoption counselor </a:t>
            </a:r>
            <a:br>
              <a:rPr lang="en-US" altLang="en-US" sz="2400" dirty="0">
                <a:solidFill>
                  <a:srgbClr val="0B2442"/>
                </a:solidFill>
                <a:latin typeface="Calibri" pitchFamily="34" charset="0"/>
              </a:rPr>
            </a:br>
            <a:r>
              <a:rPr lang="en-US" altLang="en-US" sz="2400" dirty="0">
                <a:solidFill>
                  <a:srgbClr val="0B2442"/>
                </a:solidFill>
                <a:latin typeface="Calibri" pitchFamily="34" charset="0"/>
              </a:rPr>
              <a:t>assists the Member through the </a:t>
            </a:r>
            <a:br>
              <a:rPr lang="en-US" altLang="en-US" sz="2400" dirty="0">
                <a:solidFill>
                  <a:srgbClr val="0B2442"/>
                </a:solidFill>
                <a:latin typeface="Calibri" pitchFamily="34" charset="0"/>
              </a:rPr>
            </a:br>
            <a:r>
              <a:rPr lang="en-US" altLang="en-US" sz="2400" dirty="0">
                <a:solidFill>
                  <a:srgbClr val="0B2442"/>
                </a:solidFill>
                <a:latin typeface="Calibri" pitchFamily="34" charset="0"/>
              </a:rPr>
              <a:t>various stages and types of adoptions.</a:t>
            </a:r>
          </a:p>
          <a:p>
            <a:pPr marL="0" indent="0">
              <a:buClr>
                <a:srgbClr val="CC3300"/>
              </a:buClr>
              <a:buNone/>
            </a:pPr>
            <a:endParaRPr lang="en-US" altLang="en-US" sz="1400" b="1" dirty="0">
              <a:solidFill>
                <a:srgbClr val="0B2442"/>
              </a:solidFill>
              <a:latin typeface="Calibri" pitchFamily="34" charset="0"/>
              <a:cs typeface="Arial" pitchFamily="34" charset="0"/>
            </a:endParaRPr>
          </a:p>
          <a:p>
            <a:pPr marL="0" indent="0">
              <a:buClr>
                <a:srgbClr val="CC3300"/>
              </a:buClr>
              <a:buNone/>
            </a:pPr>
            <a:endParaRPr lang="en-US" altLang="en-US" sz="2000" dirty="0">
              <a:solidFill>
                <a:srgbClr val="0B2442"/>
              </a:solidFill>
              <a:latin typeface="Calibri" pitchFamily="34" charset="0"/>
              <a:cs typeface="Arial" pitchFamily="34" charset="0"/>
            </a:endParaRPr>
          </a:p>
          <a:p>
            <a:pPr marL="0" indent="0">
              <a:buClr>
                <a:srgbClr val="CC3300"/>
              </a:buClr>
              <a:buNone/>
            </a:pPr>
            <a:r>
              <a:rPr lang="en-US" altLang="en-US" sz="2400" b="1" dirty="0">
                <a:solidFill>
                  <a:srgbClr val="0B2442"/>
                </a:solidFill>
                <a:latin typeface="Calibri" pitchFamily="34" charset="0"/>
                <a:cs typeface="Arial" pitchFamily="34" charset="0"/>
              </a:rPr>
              <a:t>Special Needs: </a:t>
            </a:r>
            <a:r>
              <a:rPr lang="en-US" altLang="en-US" sz="2400" dirty="0">
                <a:solidFill>
                  <a:srgbClr val="0B2442"/>
                </a:solidFill>
                <a:latin typeface="Calibri" pitchFamily="34" charset="0"/>
                <a:cs typeface="Arial" pitchFamily="34" charset="0"/>
              </a:rPr>
              <a:t>Resource a</a:t>
            </a:r>
            <a:r>
              <a:rPr lang="en-US" altLang="en-US" sz="2400" dirty="0">
                <a:solidFill>
                  <a:srgbClr val="0B2442"/>
                </a:solidFill>
                <a:latin typeface="Calibri" pitchFamily="34" charset="0"/>
              </a:rPr>
              <a:t>ssistance for Members who have a child with special needs.</a:t>
            </a:r>
          </a:p>
          <a:p>
            <a:pPr marL="0" indent="0">
              <a:buClr>
                <a:srgbClr val="CC3300"/>
              </a:buClr>
              <a:buNone/>
            </a:pPr>
            <a:endParaRPr lang="en-US" altLang="en-US" sz="2000" b="1" dirty="0">
              <a:solidFill>
                <a:srgbClr val="0B2442"/>
              </a:solidFill>
              <a:latin typeface="Calibri" pitchFamily="34" charset="0"/>
              <a:cs typeface="Arial" pitchFamily="34" charset="0"/>
            </a:endParaRPr>
          </a:p>
        </p:txBody>
      </p:sp>
      <p:sp>
        <p:nvSpPr>
          <p:cNvPr id="5" name="Rectangle 19"/>
          <p:cNvSpPr>
            <a:spLocks noChangeArrowheads="1"/>
          </p:cNvSpPr>
          <p:nvPr/>
        </p:nvSpPr>
        <p:spPr bwMode="auto">
          <a:xfrm>
            <a:off x="285750" y="1524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None/>
            </a:pPr>
            <a:r>
              <a:rPr lang="en-US" altLang="en-US" sz="4000" b="1" dirty="0">
                <a:solidFill>
                  <a:schemeClr val="accent6">
                    <a:lumMod val="75000"/>
                  </a:schemeClr>
                </a:solidFill>
                <a:latin typeface="Calibri" pitchFamily="34" charset="0"/>
              </a:rPr>
              <a:t>Higher </a:t>
            </a:r>
            <a:r>
              <a:rPr lang="en-US" altLang="en-US" sz="4000" b="1" dirty="0" smtClean="0">
                <a:solidFill>
                  <a:schemeClr val="accent6">
                    <a:lumMod val="75000"/>
                  </a:schemeClr>
                </a:solidFill>
                <a:latin typeface="Calibri" pitchFamily="34" charset="0"/>
              </a:rPr>
              <a:t>Ed </a:t>
            </a:r>
            <a:r>
              <a:rPr lang="en-US" altLang="en-US" sz="4000" b="1" dirty="0">
                <a:solidFill>
                  <a:schemeClr val="accent6">
                    <a:lumMod val="75000"/>
                  </a:schemeClr>
                </a:solidFill>
                <a:latin typeface="Calibri" pitchFamily="34" charset="0"/>
              </a:rPr>
              <a:t>EAP Specialized </a:t>
            </a:r>
            <a:br>
              <a:rPr lang="en-US" altLang="en-US" sz="4000" b="1" dirty="0">
                <a:solidFill>
                  <a:schemeClr val="accent6">
                    <a:lumMod val="75000"/>
                  </a:schemeClr>
                </a:solidFill>
                <a:latin typeface="Calibri" pitchFamily="34" charset="0"/>
              </a:rPr>
            </a:br>
            <a:r>
              <a:rPr lang="en-US" altLang="en-US" sz="4000" b="1" dirty="0">
                <a:solidFill>
                  <a:schemeClr val="accent6">
                    <a:lumMod val="75000"/>
                  </a:schemeClr>
                </a:solidFill>
                <a:latin typeface="Calibri" pitchFamily="34" charset="0"/>
              </a:rPr>
              <a:t>Benefits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1583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84540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572000" y="914400"/>
            <a:ext cx="4572000" cy="594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096000" y="1899877"/>
            <a:ext cx="731022" cy="161487"/>
          </a:xfrm>
          <a:prstGeom prst="rect">
            <a:avLst/>
          </a:prstGeom>
          <a:solidFill>
            <a:srgbClr val="FFE181"/>
          </a:solidFill>
          <a:ln>
            <a:solidFill>
              <a:srgbClr val="FFE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528" y="2975764"/>
            <a:ext cx="4243124" cy="2971800"/>
          </a:xfrm>
          <a:prstGeom prst="rect">
            <a:avLst/>
          </a:prstGeom>
          <a:effectLst>
            <a:outerShdw blurRad="50800" dist="38100" dir="5400000" algn="t" rotWithShape="0">
              <a:prstClr val="black">
                <a:alpha val="40000"/>
              </a:prstClr>
            </a:outerShdw>
          </a:effectLst>
        </p:spPr>
      </p:pic>
      <p:sp>
        <p:nvSpPr>
          <p:cNvPr id="9" name="Down Arrow 8"/>
          <p:cNvSpPr/>
          <p:nvPr/>
        </p:nvSpPr>
        <p:spPr>
          <a:xfrm>
            <a:off x="6553285" y="1927736"/>
            <a:ext cx="381000" cy="1200427"/>
          </a:xfrm>
          <a:prstGeom prst="downArrow">
            <a:avLst/>
          </a:prstGeom>
          <a:solidFill>
            <a:srgbClr val="FFE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txBox="1">
            <a:spLocks noChangeArrowheads="1"/>
          </p:cNvSpPr>
          <p:nvPr/>
        </p:nvSpPr>
        <p:spPr bwMode="auto">
          <a:xfrm>
            <a:off x="140472" y="1248213"/>
            <a:ext cx="4629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kern="0" dirty="0">
                <a:solidFill>
                  <a:schemeClr val="accent6">
                    <a:lumMod val="75000"/>
                  </a:schemeClr>
                </a:solidFill>
                <a:latin typeface="Calibri" panose="020F0502020204030204" pitchFamily="34" charset="0"/>
              </a:rPr>
              <a:t>Personal Assistant</a:t>
            </a:r>
          </a:p>
        </p:txBody>
      </p:sp>
      <p:sp>
        <p:nvSpPr>
          <p:cNvPr id="2" name="TextBox 1"/>
          <p:cNvSpPr txBox="1"/>
          <p:nvPr/>
        </p:nvSpPr>
        <p:spPr>
          <a:xfrm>
            <a:off x="-135753" y="2089442"/>
            <a:ext cx="5181600" cy="3647152"/>
          </a:xfrm>
          <a:prstGeom prst="rect">
            <a:avLst/>
          </a:prstGeom>
          <a:noFill/>
        </p:spPr>
        <p:txBody>
          <a:bodyPr wrap="square" rtlCol="0">
            <a:spAutoFit/>
          </a:bodyPr>
          <a:lstStyle/>
          <a:p>
            <a:pPr marL="285750">
              <a:spcBef>
                <a:spcPct val="50000"/>
              </a:spcBef>
              <a:buClr>
                <a:schemeClr val="accent6">
                  <a:lumMod val="75000"/>
                </a:schemeClr>
              </a:buClr>
              <a:defRPr/>
            </a:pPr>
            <a:r>
              <a:rPr lang="en-US" sz="2200" b="1" kern="0" dirty="0">
                <a:solidFill>
                  <a:srgbClr val="0B2442"/>
                </a:solidFill>
                <a:latin typeface="Calibri" panose="020F0502020204030204" pitchFamily="34" charset="0"/>
              </a:rPr>
              <a:t>Assists Members searching for local </a:t>
            </a:r>
            <a:br>
              <a:rPr lang="en-US" sz="2200" b="1" kern="0" dirty="0">
                <a:solidFill>
                  <a:srgbClr val="0B2442"/>
                </a:solidFill>
                <a:latin typeface="Calibri" panose="020F0502020204030204" pitchFamily="34" charset="0"/>
              </a:rPr>
            </a:br>
            <a:r>
              <a:rPr lang="en-US" sz="2200" b="1" kern="0" dirty="0">
                <a:solidFill>
                  <a:srgbClr val="0B2442"/>
                </a:solidFill>
                <a:latin typeface="Calibri" panose="020F0502020204030204" pitchFamily="34" charset="0"/>
              </a:rPr>
              <a:t>community resources and solutions</a:t>
            </a:r>
          </a:p>
          <a:p>
            <a:pPr marL="857250" lvl="1" indent="-342900">
              <a:spcBef>
                <a:spcPct val="50000"/>
              </a:spcBef>
              <a:buClr>
                <a:schemeClr val="accent6">
                  <a:lumMod val="75000"/>
                </a:schemeClr>
              </a:buClr>
              <a:buSzPct val="110000"/>
              <a:buBlip>
                <a:blip r:embed="rId4"/>
              </a:buBlip>
              <a:defRPr/>
            </a:pPr>
            <a:r>
              <a:rPr lang="en-US" sz="2200" kern="0" dirty="0">
                <a:solidFill>
                  <a:srgbClr val="0B2442"/>
                </a:solidFill>
                <a:latin typeface="Calibri" panose="020F0502020204030204" pitchFamily="34" charset="0"/>
              </a:rPr>
              <a:t>Scholarship and financial aid resources</a:t>
            </a:r>
          </a:p>
          <a:p>
            <a:pPr marL="857250" lvl="1" indent="-342900">
              <a:spcBef>
                <a:spcPct val="50000"/>
              </a:spcBef>
              <a:buClr>
                <a:schemeClr val="accent6">
                  <a:lumMod val="75000"/>
                </a:schemeClr>
              </a:buClr>
              <a:buSzPct val="110000"/>
              <a:buBlip>
                <a:blip r:embed="rId4"/>
              </a:buBlip>
              <a:defRPr/>
            </a:pPr>
            <a:r>
              <a:rPr lang="en-US" sz="2200" kern="0" dirty="0">
                <a:solidFill>
                  <a:srgbClr val="0B2442"/>
                </a:solidFill>
                <a:latin typeface="Calibri" panose="020F0502020204030204" pitchFamily="34" charset="0"/>
              </a:rPr>
              <a:t>Real estate and rental issues</a:t>
            </a:r>
          </a:p>
          <a:p>
            <a:pPr marL="857250" lvl="1" indent="-342900">
              <a:spcBef>
                <a:spcPct val="50000"/>
              </a:spcBef>
              <a:buClr>
                <a:schemeClr val="accent6">
                  <a:lumMod val="75000"/>
                </a:schemeClr>
              </a:buClr>
              <a:buSzPct val="110000"/>
              <a:buBlip>
                <a:blip r:embed="rId4"/>
              </a:buBlip>
              <a:defRPr/>
            </a:pPr>
            <a:r>
              <a:rPr lang="en-US" sz="2200" kern="0" dirty="0">
                <a:solidFill>
                  <a:srgbClr val="0B2442"/>
                </a:solidFill>
                <a:latin typeface="Calibri" panose="020F0502020204030204" pitchFamily="34" charset="0"/>
              </a:rPr>
              <a:t>Home-based service needs</a:t>
            </a:r>
          </a:p>
          <a:p>
            <a:pPr marL="857250" lvl="1" indent="-342900">
              <a:spcBef>
                <a:spcPct val="50000"/>
              </a:spcBef>
              <a:buClr>
                <a:schemeClr val="accent6">
                  <a:lumMod val="75000"/>
                </a:schemeClr>
              </a:buClr>
              <a:buSzPct val="110000"/>
              <a:buBlip>
                <a:blip r:embed="rId4"/>
              </a:buBlip>
              <a:defRPr/>
            </a:pPr>
            <a:r>
              <a:rPr lang="en-US" sz="2200" kern="0" dirty="0">
                <a:solidFill>
                  <a:srgbClr val="0B2442"/>
                </a:solidFill>
                <a:latin typeface="Calibri" panose="020F0502020204030204" pitchFamily="34" charset="0"/>
              </a:rPr>
              <a:t>Support groups</a:t>
            </a:r>
          </a:p>
          <a:p>
            <a:pPr marL="857250" lvl="1" indent="-342900">
              <a:spcBef>
                <a:spcPct val="50000"/>
              </a:spcBef>
              <a:buClr>
                <a:schemeClr val="accent6">
                  <a:lumMod val="75000"/>
                </a:schemeClr>
              </a:buClr>
              <a:buSzPct val="110000"/>
              <a:buBlip>
                <a:blip r:embed="rId4"/>
              </a:buBlip>
              <a:defRPr/>
            </a:pPr>
            <a:r>
              <a:rPr lang="en-US" sz="2200" kern="0" dirty="0">
                <a:solidFill>
                  <a:srgbClr val="0B2442"/>
                </a:solidFill>
                <a:latin typeface="Calibri" panose="020F0502020204030204" pitchFamily="34" charset="0"/>
              </a:rPr>
              <a:t>Summer camp options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18217" y="1418999"/>
            <a:ext cx="1340885" cy="1340885"/>
          </a:xfrm>
          <a:prstGeom prst="rect">
            <a:avLst/>
          </a:prstGeom>
        </p:spPr>
      </p:pic>
    </p:spTree>
    <p:extLst>
      <p:ext uri="{BB962C8B-B14F-4D97-AF65-F5344CB8AC3E}">
        <p14:creationId xmlns:p14="http://schemas.microsoft.com/office/powerpoint/2010/main" val="56895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4199469" y="2065869"/>
          <a:ext cx="4705453" cy="422900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181083">
                  <a:extLst>
                    <a:ext uri="{9D8B030D-6E8A-4147-A177-3AD203B41FA5}">
                      <a16:colId xmlns:a16="http://schemas.microsoft.com/office/drawing/2014/main" xmlns="" val="20000"/>
                    </a:ext>
                  </a:extLst>
                </a:gridCol>
                <a:gridCol w="2524370">
                  <a:extLst>
                    <a:ext uri="{9D8B030D-6E8A-4147-A177-3AD203B41FA5}">
                      <a16:colId xmlns:a16="http://schemas.microsoft.com/office/drawing/2014/main" xmlns="" val="20001"/>
                    </a:ext>
                  </a:extLst>
                </a:gridCol>
              </a:tblGrid>
              <a:tr h="520382">
                <a:tc gridSpan="2">
                  <a:txBody>
                    <a:bodyPr/>
                    <a:lstStyle/>
                    <a:p>
                      <a:pPr algn="ctr"/>
                      <a:r>
                        <a:rPr lang="en-US" sz="2400" dirty="0"/>
                        <a:t>Coaching Programs</a:t>
                      </a:r>
                    </a:p>
                  </a:txBody>
                  <a:tcPr anchor="ctr">
                    <a:solidFill>
                      <a:srgbClr val="0B2442"/>
                    </a:solidFill>
                  </a:tcPr>
                </a:tc>
                <a:tc hMerge="1">
                  <a:txBody>
                    <a:bodyPr/>
                    <a:lstStyle/>
                    <a:p>
                      <a:endParaRPr lang="en-US" dirty="0"/>
                    </a:p>
                  </a:txBody>
                  <a:tcPr>
                    <a:solidFill>
                      <a:srgbClr val="772D8F"/>
                    </a:solidFill>
                  </a:tcPr>
                </a:tc>
                <a:extLst>
                  <a:ext uri="{0D108BD9-81ED-4DB2-BD59-A6C34878D82A}">
                    <a16:rowId xmlns:a16="http://schemas.microsoft.com/office/drawing/2014/main" xmlns="" val="10000"/>
                  </a:ext>
                </a:extLst>
              </a:tr>
              <a:tr h="376672">
                <a:tc>
                  <a:txBody>
                    <a:bodyPr/>
                    <a:lstStyle/>
                    <a:p>
                      <a:pPr algn="l"/>
                      <a:r>
                        <a:rPr lang="en-US" sz="1400" dirty="0"/>
                        <a:t>Personal Finances</a:t>
                      </a:r>
                    </a:p>
                  </a:txBody>
                  <a:tcPr anchor="ctr">
                    <a:solidFill>
                      <a:srgbClr val="CADAE7"/>
                    </a:solidFill>
                  </a:tcPr>
                </a:tc>
                <a:tc>
                  <a:txBody>
                    <a:bodyPr/>
                    <a:lstStyle/>
                    <a:p>
                      <a:pPr algn="l"/>
                      <a:r>
                        <a:rPr lang="en-US" sz="1400" dirty="0"/>
                        <a:t>Resilience</a:t>
                      </a:r>
                    </a:p>
                  </a:txBody>
                  <a:tcPr anchor="ctr">
                    <a:solidFill>
                      <a:srgbClr val="CADAE7"/>
                    </a:solidFill>
                  </a:tcPr>
                </a:tc>
                <a:extLst>
                  <a:ext uri="{0D108BD9-81ED-4DB2-BD59-A6C34878D82A}">
                    <a16:rowId xmlns:a16="http://schemas.microsoft.com/office/drawing/2014/main" xmlns="" val="10001"/>
                  </a:ext>
                </a:extLst>
              </a:tr>
              <a:tr h="376672">
                <a:tc>
                  <a:txBody>
                    <a:bodyPr/>
                    <a:lstStyle/>
                    <a:p>
                      <a:pPr algn="l"/>
                      <a:r>
                        <a:rPr lang="en-US" sz="1400" dirty="0"/>
                        <a:t>Budgeting</a:t>
                      </a:r>
                    </a:p>
                  </a:txBody>
                  <a:tcPr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Practical Aspects of Retirement </a:t>
                      </a:r>
                    </a:p>
                  </a:txBody>
                  <a:tcPr anchor="ctr">
                    <a:solidFill>
                      <a:schemeClr val="accent1">
                        <a:lumMod val="20000"/>
                        <a:lumOff val="80000"/>
                      </a:schemeClr>
                    </a:solidFill>
                  </a:tcPr>
                </a:tc>
                <a:extLst>
                  <a:ext uri="{0D108BD9-81ED-4DB2-BD59-A6C34878D82A}">
                    <a16:rowId xmlns:a16="http://schemas.microsoft.com/office/drawing/2014/main" xmlns="" val="10002"/>
                  </a:ext>
                </a:extLst>
              </a:tr>
              <a:tr h="588227">
                <a:tc>
                  <a:txBody>
                    <a:bodyPr/>
                    <a:lstStyle/>
                    <a:p>
                      <a:pPr algn="l"/>
                      <a:r>
                        <a:rPr lang="en-US" sz="1400" dirty="0"/>
                        <a:t>Saving &amp; Spending</a:t>
                      </a:r>
                    </a:p>
                  </a:txBody>
                  <a:tcPr anchor="ctr">
                    <a:solidFill>
                      <a:srgbClr val="CADAE7"/>
                    </a:solidFill>
                  </a:tcPr>
                </a:tc>
                <a:tc>
                  <a:txBody>
                    <a:bodyPr/>
                    <a:lstStyle/>
                    <a:p>
                      <a:pPr algn="l"/>
                      <a:r>
                        <a:rPr lang="en-US" sz="1400" dirty="0"/>
                        <a:t>Yoga</a:t>
                      </a:r>
                      <a:r>
                        <a:rPr lang="en-US" sz="1400" baseline="0" dirty="0"/>
                        <a:t> and Relaxation for Beginners</a:t>
                      </a:r>
                      <a:endParaRPr lang="en-US" sz="1400" dirty="0"/>
                    </a:p>
                  </a:txBody>
                  <a:tcPr anchor="ctr">
                    <a:solidFill>
                      <a:srgbClr val="CADAE7"/>
                    </a:solidFill>
                  </a:tcPr>
                </a:tc>
                <a:extLst>
                  <a:ext uri="{0D108BD9-81ED-4DB2-BD59-A6C34878D82A}">
                    <a16:rowId xmlns:a16="http://schemas.microsoft.com/office/drawing/2014/main" xmlns="" val="10003"/>
                  </a:ext>
                </a:extLst>
              </a:tr>
              <a:tr h="376672">
                <a:tc>
                  <a:txBody>
                    <a:bodyPr/>
                    <a:lstStyle/>
                    <a:p>
                      <a:pPr algn="l"/>
                      <a:r>
                        <a:rPr lang="en-US" sz="1400" dirty="0"/>
                        <a:t>Home Purchasing</a:t>
                      </a:r>
                    </a:p>
                  </a:txBody>
                  <a:tcPr anchor="ctr">
                    <a:solidFill>
                      <a:schemeClr val="accent1">
                        <a:lumMod val="20000"/>
                        <a:lumOff val="80000"/>
                      </a:schemeClr>
                    </a:solidFill>
                  </a:tcPr>
                </a:tc>
                <a:tc>
                  <a:txBody>
                    <a:bodyPr/>
                    <a:lstStyle/>
                    <a:p>
                      <a:pPr algn="l"/>
                      <a:r>
                        <a:rPr lang="en-US" sz="1400" dirty="0"/>
                        <a:t>Fitness</a:t>
                      </a:r>
                    </a:p>
                  </a:txBody>
                  <a:tcPr anchor="ctr">
                    <a:solidFill>
                      <a:schemeClr val="accent1">
                        <a:lumMod val="20000"/>
                        <a:lumOff val="80000"/>
                      </a:schemeClr>
                    </a:solidFill>
                  </a:tcPr>
                </a:tc>
                <a:extLst>
                  <a:ext uri="{0D108BD9-81ED-4DB2-BD59-A6C34878D82A}">
                    <a16:rowId xmlns:a16="http://schemas.microsoft.com/office/drawing/2014/main" xmlns="" val="10004"/>
                  </a:ext>
                </a:extLst>
              </a:tr>
              <a:tr h="376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Student Debt</a:t>
                      </a:r>
                    </a:p>
                  </a:txBody>
                  <a:tcPr anchor="ctr">
                    <a:solidFill>
                      <a:srgbClr val="CADAE7"/>
                    </a:solidFill>
                  </a:tcPr>
                </a:tc>
                <a:tc>
                  <a:txBody>
                    <a:bodyPr/>
                    <a:lstStyle/>
                    <a:p>
                      <a:pPr algn="l"/>
                      <a:r>
                        <a:rPr lang="en-US" sz="1400" dirty="0"/>
                        <a:t>Nutrition</a:t>
                      </a:r>
                    </a:p>
                  </a:txBody>
                  <a:tcPr anchor="ctr">
                    <a:solidFill>
                      <a:srgbClr val="CADAE7"/>
                    </a:solidFill>
                  </a:tcPr>
                </a:tc>
                <a:extLst>
                  <a:ext uri="{0D108BD9-81ED-4DB2-BD59-A6C34878D82A}">
                    <a16:rowId xmlns:a16="http://schemas.microsoft.com/office/drawing/2014/main" xmlns="" val="10005"/>
                  </a:ext>
                </a:extLst>
              </a:tr>
              <a:tr h="376672">
                <a:tc>
                  <a:txBody>
                    <a:bodyPr/>
                    <a:lstStyle/>
                    <a:p>
                      <a:pPr algn="l"/>
                      <a:r>
                        <a:rPr lang="en-US" sz="1400" dirty="0"/>
                        <a:t>Effective Communication</a:t>
                      </a:r>
                    </a:p>
                  </a:txBody>
                  <a:tcPr anchor="ctr">
                    <a:solidFill>
                      <a:schemeClr val="accent1">
                        <a:lumMod val="20000"/>
                        <a:lumOff val="80000"/>
                      </a:schemeClr>
                    </a:solidFill>
                  </a:tcPr>
                </a:tc>
                <a:tc>
                  <a:txBody>
                    <a:bodyPr/>
                    <a:lstStyle/>
                    <a:p>
                      <a:pPr algn="l"/>
                      <a:r>
                        <a:rPr lang="en-US" sz="1400" dirty="0"/>
                        <a:t>Weight Loss</a:t>
                      </a:r>
                    </a:p>
                  </a:txBody>
                  <a:tcPr anchor="ctr">
                    <a:solidFill>
                      <a:schemeClr val="accent1">
                        <a:lumMod val="20000"/>
                        <a:lumOff val="80000"/>
                      </a:schemeClr>
                    </a:solidFill>
                  </a:tcPr>
                </a:tc>
                <a:extLst>
                  <a:ext uri="{0D108BD9-81ED-4DB2-BD59-A6C34878D82A}">
                    <a16:rowId xmlns:a16="http://schemas.microsoft.com/office/drawing/2014/main" xmlns="" val="10006"/>
                  </a:ext>
                </a:extLst>
              </a:tr>
              <a:tr h="376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Basic Supervisory Skills</a:t>
                      </a:r>
                    </a:p>
                  </a:txBody>
                  <a:tcPr anchor="ctr">
                    <a:solidFill>
                      <a:srgbClr val="CADAE7"/>
                    </a:solidFill>
                  </a:tcPr>
                </a:tc>
                <a:tc>
                  <a:txBody>
                    <a:bodyPr/>
                    <a:lstStyle/>
                    <a:p>
                      <a:pPr algn="l"/>
                      <a:r>
                        <a:rPr lang="en-US" sz="1400" dirty="0"/>
                        <a:t>Stress</a:t>
                      </a:r>
                    </a:p>
                  </a:txBody>
                  <a:tcPr anchor="ctr">
                    <a:solidFill>
                      <a:srgbClr val="CADAE7"/>
                    </a:solidFill>
                  </a:tcPr>
                </a:tc>
                <a:extLst>
                  <a:ext uri="{0D108BD9-81ED-4DB2-BD59-A6C34878D82A}">
                    <a16:rowId xmlns:a16="http://schemas.microsoft.com/office/drawing/2014/main" xmlns="" val="10007"/>
                  </a:ext>
                </a:extLst>
              </a:tr>
              <a:tr h="483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Workplace Conflict</a:t>
                      </a:r>
                    </a:p>
                  </a:txBody>
                  <a:tcPr anchor="ctr">
                    <a:solidFill>
                      <a:schemeClr val="accent1">
                        <a:lumMod val="20000"/>
                        <a:lumOff val="80000"/>
                      </a:schemeClr>
                    </a:solidFill>
                  </a:tcPr>
                </a:tc>
                <a:tc>
                  <a:txBody>
                    <a:bodyPr/>
                    <a:lstStyle/>
                    <a:p>
                      <a:pPr algn="l"/>
                      <a:r>
                        <a:rPr lang="en-US" sz="1400" dirty="0"/>
                        <a:t>Tobacco Cessation</a:t>
                      </a:r>
                    </a:p>
                  </a:txBody>
                  <a:tcPr anchor="ctr">
                    <a:solidFill>
                      <a:schemeClr val="accent1">
                        <a:lumMod val="20000"/>
                        <a:lumOff val="80000"/>
                      </a:schemeClr>
                    </a:solidFill>
                  </a:tcPr>
                </a:tc>
                <a:extLst>
                  <a:ext uri="{0D108BD9-81ED-4DB2-BD59-A6C34878D82A}">
                    <a16:rowId xmlns:a16="http://schemas.microsoft.com/office/drawing/2014/main" xmlns="" val="10008"/>
                  </a:ext>
                </a:extLst>
              </a:tr>
              <a:tr h="376672">
                <a:tc>
                  <a:txBody>
                    <a:bodyPr/>
                    <a:lstStyle/>
                    <a:p>
                      <a:pPr algn="l"/>
                      <a:r>
                        <a:rPr lang="en-US" sz="1400" dirty="0"/>
                        <a:t>Work-Life Balance</a:t>
                      </a:r>
                    </a:p>
                  </a:txBody>
                  <a:tcPr anchor="ctr">
                    <a:solidFill>
                      <a:srgbClr val="CADAE7"/>
                    </a:solidFill>
                  </a:tcPr>
                </a:tc>
                <a:tc>
                  <a:txBody>
                    <a:bodyPr/>
                    <a:lstStyle/>
                    <a:p>
                      <a:pPr algn="l"/>
                      <a:r>
                        <a:rPr lang="en-US" sz="1400" dirty="0"/>
                        <a:t>Drugs and Alcohol Overuse</a:t>
                      </a:r>
                    </a:p>
                  </a:txBody>
                  <a:tcPr anchor="ctr">
                    <a:solidFill>
                      <a:srgbClr val="CADAE7"/>
                    </a:solidFill>
                  </a:tcPr>
                </a:tc>
                <a:extLst>
                  <a:ext uri="{0D108BD9-81ED-4DB2-BD59-A6C34878D82A}">
                    <a16:rowId xmlns:a16="http://schemas.microsoft.com/office/drawing/2014/main" xmlns="" val="10009"/>
                  </a:ext>
                </a:extLst>
              </a:tr>
            </a:tbl>
          </a:graphicData>
        </a:graphic>
      </p:graphicFrame>
      <p:sp>
        <p:nvSpPr>
          <p:cNvPr id="20" name="Rounded Rectangle 19"/>
          <p:cNvSpPr/>
          <p:nvPr/>
        </p:nvSpPr>
        <p:spPr>
          <a:xfrm>
            <a:off x="186654" y="5964022"/>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186654" y="5521995"/>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86654" y="5044572"/>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86654" y="4591426"/>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86654" y="4110935"/>
            <a:ext cx="1158068"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86654" y="3645077"/>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186654" y="3207555"/>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41304" y="951044"/>
            <a:ext cx="7441471" cy="884220"/>
          </a:xfrm>
        </p:spPr>
        <p:txBody>
          <a:bodyPr>
            <a:noAutofit/>
          </a:bodyPr>
          <a:lstStyle/>
          <a:p>
            <a:pPr algn="ctr"/>
            <a:r>
              <a:rPr lang="en-US" sz="4000" dirty="0">
                <a:solidFill>
                  <a:srgbClr val="E46F1C"/>
                </a:solidFill>
                <a:latin typeface="+mn-lt"/>
                <a:cs typeface="Calibri Light" panose="020F0302020204030204" pitchFamily="34" charset="0"/>
              </a:rPr>
              <a:t>Online Training and Coaching</a:t>
            </a:r>
          </a:p>
        </p:txBody>
      </p:sp>
      <p:graphicFrame>
        <p:nvGraphicFramePr>
          <p:cNvPr id="4" name="Table 3"/>
          <p:cNvGraphicFramePr>
            <a:graphicFrameLocks noGrp="1"/>
          </p:cNvGraphicFramePr>
          <p:nvPr>
            <p:extLst>
              <p:ext uri="{D42A27DB-BD31-4B8C-83A1-F6EECF244321}">
                <p14:modId xmlns:p14="http://schemas.microsoft.com/office/powerpoint/2010/main" val="3879444380"/>
              </p:ext>
            </p:extLst>
          </p:nvPr>
        </p:nvGraphicFramePr>
        <p:xfrm>
          <a:off x="846667" y="2065869"/>
          <a:ext cx="3105046" cy="426347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05046">
                  <a:extLst>
                    <a:ext uri="{9D8B030D-6E8A-4147-A177-3AD203B41FA5}">
                      <a16:colId xmlns:a16="http://schemas.microsoft.com/office/drawing/2014/main" xmlns="" val="20000"/>
                    </a:ext>
                  </a:extLst>
                </a:gridCol>
              </a:tblGrid>
              <a:tr h="1045185">
                <a:tc>
                  <a:txBody>
                    <a:bodyPr/>
                    <a:lstStyle/>
                    <a:p>
                      <a:pPr algn="ctr"/>
                      <a:r>
                        <a:rPr lang="en-US" sz="2400" dirty="0"/>
                        <a:t>8,000+Training </a:t>
                      </a:r>
                      <a:br>
                        <a:rPr lang="en-US" sz="2400" dirty="0"/>
                      </a:br>
                      <a:r>
                        <a:rPr lang="en-US" sz="2400" dirty="0"/>
                        <a:t>Center Courses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46F1C"/>
                    </a:solidFill>
                  </a:tcPr>
                </a:tc>
                <a:extLst>
                  <a:ext uri="{0D108BD9-81ED-4DB2-BD59-A6C34878D82A}">
                    <a16:rowId xmlns:a16="http://schemas.microsoft.com/office/drawing/2014/main" xmlns="" val="10000"/>
                  </a:ext>
                </a:extLst>
              </a:tr>
              <a:tr h="465412">
                <a:tc>
                  <a:txBody>
                    <a:bodyPr/>
                    <a:lstStyle/>
                    <a:p>
                      <a:r>
                        <a:rPr lang="en-US" sz="1600" dirty="0"/>
                        <a:t>HR Compliance Courses</a:t>
                      </a:r>
                    </a:p>
                  </a:txBody>
                  <a:tcPr anchor="ctr">
                    <a:lnT w="38100" cmpd="sng">
                      <a:noFill/>
                    </a:lnT>
                    <a:solidFill>
                      <a:schemeClr val="accent6">
                        <a:lumMod val="40000"/>
                        <a:lumOff val="60000"/>
                      </a:schemeClr>
                    </a:solidFill>
                  </a:tcPr>
                </a:tc>
                <a:extLst>
                  <a:ext uri="{0D108BD9-81ED-4DB2-BD59-A6C34878D82A}">
                    <a16:rowId xmlns:a16="http://schemas.microsoft.com/office/drawing/2014/main" xmlns="" val="10001"/>
                  </a:ext>
                </a:extLst>
              </a:tr>
              <a:tr h="465412">
                <a:tc>
                  <a:txBody>
                    <a:bodyPr/>
                    <a:lstStyle/>
                    <a:p>
                      <a:r>
                        <a:rPr lang="en-US" sz="1600" dirty="0"/>
                        <a:t>Sales/Customer Service Courses</a:t>
                      </a:r>
                    </a:p>
                  </a:txBody>
                  <a:tcPr anchor="ctr">
                    <a:solidFill>
                      <a:schemeClr val="accent6">
                        <a:lumMod val="20000"/>
                        <a:lumOff val="80000"/>
                      </a:schemeClr>
                    </a:solidFill>
                  </a:tcPr>
                </a:tc>
                <a:extLst>
                  <a:ext uri="{0D108BD9-81ED-4DB2-BD59-A6C34878D82A}">
                    <a16:rowId xmlns:a16="http://schemas.microsoft.com/office/drawing/2014/main" xmlns="" val="10002"/>
                  </a:ext>
                </a:extLst>
              </a:tr>
              <a:tr h="465412">
                <a:tc>
                  <a:txBody>
                    <a:bodyPr/>
                    <a:lstStyle/>
                    <a:p>
                      <a:r>
                        <a:rPr lang="en-US" sz="1600" dirty="0"/>
                        <a:t>Business Skills Courses</a:t>
                      </a:r>
                    </a:p>
                  </a:txBody>
                  <a:tcPr anchor="ctr">
                    <a:solidFill>
                      <a:schemeClr val="accent6">
                        <a:lumMod val="40000"/>
                        <a:lumOff val="60000"/>
                      </a:schemeClr>
                    </a:solidFill>
                  </a:tcPr>
                </a:tc>
                <a:extLst>
                  <a:ext uri="{0D108BD9-81ED-4DB2-BD59-A6C34878D82A}">
                    <a16:rowId xmlns:a16="http://schemas.microsoft.com/office/drawing/2014/main" xmlns="" val="10003"/>
                  </a:ext>
                </a:extLst>
              </a:tr>
              <a:tr h="465412">
                <a:tc>
                  <a:txBody>
                    <a:bodyPr/>
                    <a:lstStyle/>
                    <a:p>
                      <a:r>
                        <a:rPr lang="en-US" sz="1600" dirty="0"/>
                        <a:t>Leadership/Management Courses</a:t>
                      </a:r>
                    </a:p>
                  </a:txBody>
                  <a:tcPr anchor="ctr">
                    <a:solidFill>
                      <a:schemeClr val="accent6">
                        <a:lumMod val="20000"/>
                        <a:lumOff val="80000"/>
                      </a:schemeClr>
                    </a:solidFill>
                  </a:tcPr>
                </a:tc>
                <a:extLst>
                  <a:ext uri="{0D108BD9-81ED-4DB2-BD59-A6C34878D82A}">
                    <a16:rowId xmlns:a16="http://schemas.microsoft.com/office/drawing/2014/main" xmlns="" val="10004"/>
                  </a:ext>
                </a:extLst>
              </a:tr>
              <a:tr h="465412">
                <a:tc>
                  <a:txBody>
                    <a:bodyPr/>
                    <a:lstStyle/>
                    <a:p>
                      <a:r>
                        <a:rPr lang="en-US" sz="1600" dirty="0"/>
                        <a:t>Information Technology </a:t>
                      </a:r>
                    </a:p>
                  </a:txBody>
                  <a:tcPr anchor="ctr">
                    <a:solidFill>
                      <a:schemeClr val="accent6">
                        <a:lumMod val="40000"/>
                        <a:lumOff val="60000"/>
                      </a:schemeClr>
                    </a:solidFill>
                  </a:tcPr>
                </a:tc>
                <a:extLst>
                  <a:ext uri="{0D108BD9-81ED-4DB2-BD59-A6C34878D82A}">
                    <a16:rowId xmlns:a16="http://schemas.microsoft.com/office/drawing/2014/main" xmlns="" val="10005"/>
                  </a:ext>
                </a:extLst>
              </a:tr>
              <a:tr h="465412">
                <a:tc>
                  <a:txBody>
                    <a:bodyPr/>
                    <a:lstStyle/>
                    <a:p>
                      <a:r>
                        <a:rPr lang="en-US" sz="1600" dirty="0"/>
                        <a:t>Software</a:t>
                      </a:r>
                    </a:p>
                  </a:txBody>
                  <a:tcPr anchor="ctr">
                    <a:solidFill>
                      <a:schemeClr val="accent6">
                        <a:lumMod val="20000"/>
                        <a:lumOff val="80000"/>
                      </a:schemeClr>
                    </a:solidFill>
                  </a:tcPr>
                </a:tc>
                <a:extLst>
                  <a:ext uri="{0D108BD9-81ED-4DB2-BD59-A6C34878D82A}">
                    <a16:rowId xmlns:a16="http://schemas.microsoft.com/office/drawing/2014/main" xmlns="" val="10006"/>
                  </a:ext>
                </a:extLst>
              </a:tr>
              <a:tr h="425816">
                <a:tc>
                  <a:txBody>
                    <a:bodyPr/>
                    <a:lstStyle/>
                    <a:p>
                      <a:r>
                        <a:rPr lang="en-US" sz="1600" dirty="0"/>
                        <a:t>Safety</a:t>
                      </a:r>
                    </a:p>
                  </a:txBody>
                  <a:tcPr anchor="ctr">
                    <a:solidFill>
                      <a:schemeClr val="accent6">
                        <a:lumMod val="40000"/>
                        <a:lumOff val="60000"/>
                      </a:schemeClr>
                    </a:solidFill>
                  </a:tcPr>
                </a:tc>
                <a:extLst>
                  <a:ext uri="{0D108BD9-81ED-4DB2-BD59-A6C34878D82A}">
                    <a16:rowId xmlns:a16="http://schemas.microsoft.com/office/drawing/2014/main" xmlns="" val="10007"/>
                  </a:ext>
                </a:extLst>
              </a:tr>
            </a:tbl>
          </a:graphicData>
        </a:graphic>
      </p:graphicFrame>
      <p:sp>
        <p:nvSpPr>
          <p:cNvPr id="7" name="Rectangle 6"/>
          <p:cNvSpPr/>
          <p:nvPr/>
        </p:nvSpPr>
        <p:spPr>
          <a:xfrm>
            <a:off x="149112" y="3190678"/>
            <a:ext cx="756938" cy="338554"/>
          </a:xfrm>
          <a:prstGeom prst="rect">
            <a:avLst/>
          </a:prstGeom>
        </p:spPr>
        <p:txBody>
          <a:bodyPr wrap="none">
            <a:spAutoFit/>
          </a:bodyPr>
          <a:lstStyle/>
          <a:p>
            <a:r>
              <a:rPr lang="en-US" sz="1600" b="1" dirty="0">
                <a:solidFill>
                  <a:schemeClr val="bg1"/>
                </a:solidFill>
              </a:rPr>
              <a:t>1,000+</a:t>
            </a:r>
          </a:p>
        </p:txBody>
      </p:sp>
      <p:sp>
        <p:nvSpPr>
          <p:cNvPr id="10" name="Rectangle 9"/>
          <p:cNvSpPr/>
          <p:nvPr/>
        </p:nvSpPr>
        <p:spPr>
          <a:xfrm>
            <a:off x="145024" y="3631816"/>
            <a:ext cx="599844" cy="338554"/>
          </a:xfrm>
          <a:prstGeom prst="rect">
            <a:avLst/>
          </a:prstGeom>
        </p:spPr>
        <p:txBody>
          <a:bodyPr wrap="none">
            <a:spAutoFit/>
          </a:bodyPr>
          <a:lstStyle/>
          <a:p>
            <a:r>
              <a:rPr lang="en-US" sz="1600" b="1" dirty="0">
                <a:solidFill>
                  <a:schemeClr val="bg1"/>
                </a:solidFill>
              </a:rPr>
              <a:t>400+</a:t>
            </a:r>
          </a:p>
        </p:txBody>
      </p:sp>
      <p:sp>
        <p:nvSpPr>
          <p:cNvPr id="22" name="Rectangle 21"/>
          <p:cNvSpPr/>
          <p:nvPr/>
        </p:nvSpPr>
        <p:spPr>
          <a:xfrm>
            <a:off x="145026" y="4091487"/>
            <a:ext cx="796893" cy="338554"/>
          </a:xfrm>
          <a:prstGeom prst="rect">
            <a:avLst/>
          </a:prstGeom>
        </p:spPr>
        <p:txBody>
          <a:bodyPr wrap="square">
            <a:spAutoFit/>
          </a:bodyPr>
          <a:lstStyle/>
          <a:p>
            <a:r>
              <a:rPr lang="en-US" sz="1600" b="1" dirty="0">
                <a:solidFill>
                  <a:schemeClr val="bg1"/>
                </a:solidFill>
              </a:rPr>
              <a:t>2,700+</a:t>
            </a:r>
          </a:p>
        </p:txBody>
      </p:sp>
      <p:sp>
        <p:nvSpPr>
          <p:cNvPr id="24" name="Rectangle 23"/>
          <p:cNvSpPr/>
          <p:nvPr/>
        </p:nvSpPr>
        <p:spPr>
          <a:xfrm>
            <a:off x="149112" y="4571651"/>
            <a:ext cx="714258" cy="338554"/>
          </a:xfrm>
          <a:prstGeom prst="rect">
            <a:avLst/>
          </a:prstGeom>
        </p:spPr>
        <p:txBody>
          <a:bodyPr wrap="square">
            <a:spAutoFit/>
          </a:bodyPr>
          <a:lstStyle/>
          <a:p>
            <a:r>
              <a:rPr lang="en-US" sz="1600" b="1" dirty="0">
                <a:solidFill>
                  <a:schemeClr val="bg1"/>
                </a:solidFill>
              </a:rPr>
              <a:t>900+</a:t>
            </a:r>
          </a:p>
        </p:txBody>
      </p:sp>
      <p:sp>
        <p:nvSpPr>
          <p:cNvPr id="25" name="Rectangle 24"/>
          <p:cNvSpPr/>
          <p:nvPr/>
        </p:nvSpPr>
        <p:spPr>
          <a:xfrm>
            <a:off x="149112" y="5016754"/>
            <a:ext cx="714258" cy="338554"/>
          </a:xfrm>
          <a:prstGeom prst="rect">
            <a:avLst/>
          </a:prstGeom>
        </p:spPr>
        <p:txBody>
          <a:bodyPr wrap="square">
            <a:spAutoFit/>
          </a:bodyPr>
          <a:lstStyle/>
          <a:p>
            <a:r>
              <a:rPr lang="en-US" sz="1600" b="1" dirty="0">
                <a:solidFill>
                  <a:schemeClr val="bg1"/>
                </a:solidFill>
              </a:rPr>
              <a:t>300+</a:t>
            </a:r>
          </a:p>
        </p:txBody>
      </p:sp>
      <p:sp>
        <p:nvSpPr>
          <p:cNvPr id="26" name="Rectangle 25"/>
          <p:cNvSpPr/>
          <p:nvPr/>
        </p:nvSpPr>
        <p:spPr>
          <a:xfrm>
            <a:off x="154384" y="5503232"/>
            <a:ext cx="795387" cy="338554"/>
          </a:xfrm>
          <a:prstGeom prst="rect">
            <a:avLst/>
          </a:prstGeom>
        </p:spPr>
        <p:txBody>
          <a:bodyPr wrap="square">
            <a:spAutoFit/>
          </a:bodyPr>
          <a:lstStyle/>
          <a:p>
            <a:r>
              <a:rPr lang="en-US" sz="1600" b="1" dirty="0">
                <a:solidFill>
                  <a:schemeClr val="bg1"/>
                </a:solidFill>
              </a:rPr>
              <a:t>2,700+</a:t>
            </a:r>
          </a:p>
        </p:txBody>
      </p:sp>
      <p:sp>
        <p:nvSpPr>
          <p:cNvPr id="27" name="Rectangle 26"/>
          <p:cNvSpPr/>
          <p:nvPr/>
        </p:nvSpPr>
        <p:spPr>
          <a:xfrm>
            <a:off x="153769" y="5947145"/>
            <a:ext cx="787535" cy="338554"/>
          </a:xfrm>
          <a:prstGeom prst="rect">
            <a:avLst/>
          </a:prstGeom>
        </p:spPr>
        <p:txBody>
          <a:bodyPr wrap="square">
            <a:spAutoFit/>
          </a:bodyPr>
          <a:lstStyle/>
          <a:p>
            <a:r>
              <a:rPr lang="en-US" sz="1600" b="1" dirty="0">
                <a:solidFill>
                  <a:schemeClr val="bg1"/>
                </a:solidFill>
              </a:rPr>
              <a:t>700+</a:t>
            </a:r>
          </a:p>
        </p:txBody>
      </p:sp>
    </p:spTree>
    <p:extLst>
      <p:ext uri="{BB962C8B-B14F-4D97-AF65-F5344CB8AC3E}">
        <p14:creationId xmlns:p14="http://schemas.microsoft.com/office/powerpoint/2010/main" val="335760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xmlns="" id="{66C01CB8-1FB7-4C4D-929F-D17272E8453D}"/>
              </a:ext>
            </a:extLst>
          </p:cNvPr>
          <p:cNvSpPr/>
          <p:nvPr/>
        </p:nvSpPr>
        <p:spPr>
          <a:xfrm>
            <a:off x="0" y="1679933"/>
            <a:ext cx="9144000" cy="7191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 name="Rectangle 9">
            <a:extLst>
              <a:ext uri="{FF2B5EF4-FFF2-40B4-BE49-F238E27FC236}">
                <a16:creationId xmlns:a16="http://schemas.microsoft.com/office/drawing/2014/main" xmlns="" id="{66C01CB8-1FB7-4C4D-929F-D17272E8453D}"/>
              </a:ext>
            </a:extLst>
          </p:cNvPr>
          <p:cNvSpPr/>
          <p:nvPr/>
        </p:nvSpPr>
        <p:spPr>
          <a:xfrm>
            <a:off x="-11701" y="2332813"/>
            <a:ext cx="9144000" cy="3686987"/>
          </a:xfrm>
          <a:prstGeom prst="rect">
            <a:avLst/>
          </a:prstGeom>
          <a:solidFill>
            <a:schemeClr val="accent6">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7" name="Oval 46"/>
          <p:cNvSpPr/>
          <p:nvPr/>
        </p:nvSpPr>
        <p:spPr>
          <a:xfrm>
            <a:off x="5948597" y="2847205"/>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6053319" y="2950869"/>
            <a:ext cx="666271" cy="394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7710805" y="3158934"/>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4291111" y="3135363"/>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2624835" y="2841392"/>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2624835" y="2815244"/>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xmlns="" id="{EC9D741E-DF57-5A40-93C6-2CA2F7F76CA0}"/>
              </a:ext>
            </a:extLst>
          </p:cNvPr>
          <p:cNvSpPr txBox="1"/>
          <p:nvPr/>
        </p:nvSpPr>
        <p:spPr>
          <a:xfrm>
            <a:off x="2872576" y="1761701"/>
            <a:ext cx="3715914" cy="523220"/>
          </a:xfrm>
          <a:prstGeom prst="rect">
            <a:avLst/>
          </a:prstGeom>
          <a:noFill/>
        </p:spPr>
        <p:txBody>
          <a:bodyPr wrap="square" rtlCol="0">
            <a:spAutoFit/>
          </a:bodyPr>
          <a:lstStyle/>
          <a:p>
            <a:pPr algn="ctr"/>
            <a:r>
              <a:rPr lang="en-US" sz="2800" dirty="0">
                <a:solidFill>
                  <a:schemeClr val="bg1"/>
                </a:solidFill>
                <a:latin typeface="Lato Black" panose="020F0502020204030203"/>
                <a:ea typeface="Lato Black" charset="0"/>
                <a:cs typeface="Lato Black" charset="0"/>
              </a:rPr>
              <a:t>Key features include:</a:t>
            </a:r>
          </a:p>
        </p:txBody>
      </p:sp>
      <p:sp>
        <p:nvSpPr>
          <p:cNvPr id="20" name="Right Triangle 19">
            <a:extLst>
              <a:ext uri="{FF2B5EF4-FFF2-40B4-BE49-F238E27FC236}">
                <a16:creationId xmlns:a16="http://schemas.microsoft.com/office/drawing/2014/main" xmlns="" id="{8C6B8C19-D084-5B48-BF6D-9BD3871F9AD9}"/>
              </a:ext>
            </a:extLst>
          </p:cNvPr>
          <p:cNvSpPr/>
          <p:nvPr/>
        </p:nvSpPr>
        <p:spPr>
          <a:xfrm rot="13500000">
            <a:off x="2003504" y="3293763"/>
            <a:ext cx="237469" cy="237469"/>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7" name="Rectangle 26">
            <a:extLst>
              <a:ext uri="{FF2B5EF4-FFF2-40B4-BE49-F238E27FC236}">
                <a16:creationId xmlns:a16="http://schemas.microsoft.com/office/drawing/2014/main" xmlns="" id="{ED1A7D3F-849A-7444-ACE5-9BA5C3E23C86}"/>
              </a:ext>
            </a:extLst>
          </p:cNvPr>
          <p:cNvSpPr/>
          <p:nvPr/>
        </p:nvSpPr>
        <p:spPr>
          <a:xfrm>
            <a:off x="311434" y="4061432"/>
            <a:ext cx="2042617" cy="1754326"/>
          </a:xfrm>
          <a:prstGeom prst="rect">
            <a:avLst/>
          </a:prstGeom>
        </p:spPr>
        <p:txBody>
          <a:bodyPr wrap="square">
            <a:spAutoFit/>
          </a:bodyPr>
          <a:lstStyle/>
          <a:p>
            <a:pPr algn="ctr"/>
            <a:r>
              <a:rPr lang="en-US" b="1" dirty="0">
                <a:solidFill>
                  <a:srgbClr val="0B2442"/>
                </a:solidFill>
              </a:rPr>
              <a:t>Course length varies. Training </a:t>
            </a:r>
            <a:br>
              <a:rPr lang="en-US" b="1" dirty="0">
                <a:solidFill>
                  <a:srgbClr val="0B2442"/>
                </a:solidFill>
              </a:rPr>
            </a:br>
            <a:r>
              <a:rPr lang="en-US" b="1" dirty="0">
                <a:solidFill>
                  <a:srgbClr val="0B2442"/>
                </a:solidFill>
              </a:rPr>
              <a:t>length ranges from 3-min to over </a:t>
            </a:r>
            <a:br>
              <a:rPr lang="en-US" b="1" dirty="0">
                <a:solidFill>
                  <a:srgbClr val="0B2442"/>
                </a:solidFill>
              </a:rPr>
            </a:br>
            <a:r>
              <a:rPr lang="en-US" b="1" dirty="0">
                <a:solidFill>
                  <a:srgbClr val="0B2442"/>
                </a:solidFill>
              </a:rPr>
              <a:t>60 depending on learning need.</a:t>
            </a:r>
          </a:p>
        </p:txBody>
      </p:sp>
      <p:sp>
        <p:nvSpPr>
          <p:cNvPr id="23" name="Oval 22"/>
          <p:cNvSpPr/>
          <p:nvPr/>
        </p:nvSpPr>
        <p:spPr>
          <a:xfrm>
            <a:off x="862103" y="3122120"/>
            <a:ext cx="881183" cy="881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148268"/>
            <a:ext cx="828886" cy="828886"/>
          </a:xfrm>
          <a:prstGeom prst="rect">
            <a:avLst/>
          </a:prstGeom>
        </p:spPr>
      </p:pic>
      <p:sp>
        <p:nvSpPr>
          <p:cNvPr id="25" name="Title 1"/>
          <p:cNvSpPr txBox="1">
            <a:spLocks/>
          </p:cNvSpPr>
          <p:nvPr/>
        </p:nvSpPr>
        <p:spPr>
          <a:xfrm>
            <a:off x="705288" y="755500"/>
            <a:ext cx="7886700" cy="713502"/>
          </a:xfrm>
          <a:prstGeom prst="rect">
            <a:avLst/>
          </a:prstGeom>
        </p:spPr>
        <p:txBody>
          <a:bodyPr>
            <a:normAutofit/>
          </a:bodyPr>
          <a:lstStyle>
            <a:lvl1pPr algn="ctr" defTabSz="914400" rtl="0" eaLnBrk="1" latinLnBrk="0" hangingPunct="1">
              <a:spcBef>
                <a:spcPct val="0"/>
              </a:spcBef>
              <a:buNone/>
              <a:defRPr sz="3600" b="1" kern="1200">
                <a:solidFill>
                  <a:srgbClr val="0B2442"/>
                </a:solidFill>
                <a:latin typeface="+mj-lt"/>
                <a:ea typeface="+mj-ea"/>
                <a:cs typeface="+mj-cs"/>
              </a:defRPr>
            </a:lvl1pPr>
          </a:lstStyle>
          <a:p>
            <a:r>
              <a:rPr lang="en-US" sz="4000" dirty="0">
                <a:latin typeface="+mn-lt"/>
              </a:rPr>
              <a:t>Variety of Video Formats</a:t>
            </a:r>
          </a:p>
        </p:txBody>
      </p:sp>
      <p:sp>
        <p:nvSpPr>
          <p:cNvPr id="32" name="Rectangle 31"/>
          <p:cNvSpPr/>
          <p:nvPr/>
        </p:nvSpPr>
        <p:spPr>
          <a:xfrm>
            <a:off x="2732292" y="2934912"/>
            <a:ext cx="666271" cy="47758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8013" y="2853991"/>
            <a:ext cx="828886" cy="828886"/>
          </a:xfrm>
          <a:prstGeom prst="rect">
            <a:avLst/>
          </a:prstGeom>
        </p:spPr>
      </p:pic>
      <p:sp>
        <p:nvSpPr>
          <p:cNvPr id="2" name="Rectangle 1"/>
          <p:cNvSpPr/>
          <p:nvPr/>
        </p:nvSpPr>
        <p:spPr>
          <a:xfrm>
            <a:off x="1906321" y="3754556"/>
            <a:ext cx="1905000" cy="923330"/>
          </a:xfrm>
          <a:prstGeom prst="rect">
            <a:avLst/>
          </a:prstGeom>
        </p:spPr>
        <p:txBody>
          <a:bodyPr wrap="square">
            <a:spAutoFit/>
          </a:bodyPr>
          <a:lstStyle/>
          <a:p>
            <a:pPr marL="347663" algn="ctr">
              <a:buClr>
                <a:srgbClr val="E46F1C"/>
              </a:buClr>
            </a:pPr>
            <a:r>
              <a:rPr lang="en-US" b="1" dirty="0">
                <a:solidFill>
                  <a:srgbClr val="0B2442"/>
                </a:solidFill>
              </a:rPr>
              <a:t>Video </a:t>
            </a:r>
            <a:br>
              <a:rPr lang="en-US" b="1" dirty="0">
                <a:solidFill>
                  <a:srgbClr val="0B2442"/>
                </a:solidFill>
              </a:rPr>
            </a:br>
            <a:r>
              <a:rPr lang="en-US" b="1" dirty="0">
                <a:solidFill>
                  <a:srgbClr val="0B2442"/>
                </a:solidFill>
              </a:rPr>
              <a:t>based </a:t>
            </a:r>
          </a:p>
          <a:p>
            <a:pPr marL="347663" algn="ctr">
              <a:buClr>
                <a:srgbClr val="E46F1C"/>
              </a:buClr>
            </a:pPr>
            <a:r>
              <a:rPr lang="en-US" b="1" dirty="0">
                <a:solidFill>
                  <a:srgbClr val="0B2442"/>
                </a:solidFill>
              </a:rPr>
              <a:t>content </a:t>
            </a:r>
          </a:p>
        </p:txBody>
      </p:sp>
      <p:sp>
        <p:nvSpPr>
          <p:cNvPr id="38" name="Rectangle 37"/>
          <p:cNvSpPr/>
          <p:nvPr/>
        </p:nvSpPr>
        <p:spPr>
          <a:xfrm>
            <a:off x="3576474" y="4035283"/>
            <a:ext cx="2029342" cy="1477328"/>
          </a:xfrm>
          <a:prstGeom prst="rect">
            <a:avLst/>
          </a:prstGeom>
        </p:spPr>
        <p:txBody>
          <a:bodyPr wrap="square">
            <a:spAutoFit/>
          </a:bodyPr>
          <a:lstStyle/>
          <a:p>
            <a:pPr marL="347663" algn="ctr">
              <a:buClr>
                <a:srgbClr val="E46F1C"/>
              </a:buClr>
            </a:pPr>
            <a:r>
              <a:rPr lang="en-US" b="1" dirty="0">
                <a:solidFill>
                  <a:srgbClr val="0B2442"/>
                </a:solidFill>
              </a:rPr>
              <a:t>Mobile friendly, available anywhere, any device, anytime</a:t>
            </a: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6090" y="3148268"/>
            <a:ext cx="828886" cy="828886"/>
          </a:xfrm>
          <a:prstGeom prst="rect">
            <a:avLst/>
          </a:prstGeom>
        </p:spPr>
      </p:pic>
      <p:sp>
        <p:nvSpPr>
          <p:cNvPr id="40" name="Right Triangle 39">
            <a:extLst>
              <a:ext uri="{FF2B5EF4-FFF2-40B4-BE49-F238E27FC236}">
                <a16:creationId xmlns:a16="http://schemas.microsoft.com/office/drawing/2014/main" xmlns="" id="{8C6B8C19-D084-5B48-BF6D-9BD3871F9AD9}"/>
              </a:ext>
            </a:extLst>
          </p:cNvPr>
          <p:cNvSpPr/>
          <p:nvPr/>
        </p:nvSpPr>
        <p:spPr>
          <a:xfrm rot="13500000">
            <a:off x="3817055" y="3293761"/>
            <a:ext cx="237469" cy="237469"/>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1" name="Rectangle 40"/>
          <p:cNvSpPr/>
          <p:nvPr/>
        </p:nvSpPr>
        <p:spPr>
          <a:xfrm>
            <a:off x="5200053" y="3754556"/>
            <a:ext cx="2233166" cy="1477328"/>
          </a:xfrm>
          <a:prstGeom prst="rect">
            <a:avLst/>
          </a:prstGeom>
        </p:spPr>
        <p:txBody>
          <a:bodyPr wrap="square">
            <a:spAutoFit/>
          </a:bodyPr>
          <a:lstStyle/>
          <a:p>
            <a:pPr marL="347663" algn="ctr">
              <a:buClr>
                <a:srgbClr val="E46F1C"/>
              </a:buClr>
            </a:pPr>
            <a:r>
              <a:rPr lang="en-US" b="1" dirty="0">
                <a:solidFill>
                  <a:srgbClr val="0B2442"/>
                </a:solidFill>
              </a:rPr>
              <a:t>Variety of </a:t>
            </a:r>
            <a:br>
              <a:rPr lang="en-US" b="1" dirty="0">
                <a:solidFill>
                  <a:srgbClr val="0B2442"/>
                </a:solidFill>
              </a:rPr>
            </a:br>
            <a:r>
              <a:rPr lang="en-US" b="1" dirty="0">
                <a:solidFill>
                  <a:srgbClr val="0B2442"/>
                </a:solidFill>
              </a:rPr>
              <a:t>formats </a:t>
            </a:r>
            <a:br>
              <a:rPr lang="en-US" b="1" dirty="0">
                <a:solidFill>
                  <a:srgbClr val="0B2442"/>
                </a:solidFill>
              </a:rPr>
            </a:br>
            <a:r>
              <a:rPr lang="en-US" b="1" dirty="0">
                <a:solidFill>
                  <a:srgbClr val="0B2442"/>
                </a:solidFill>
              </a:rPr>
              <a:t>(role play, presentation, newscast styles)</a:t>
            </a:r>
          </a:p>
        </p:txBody>
      </p:sp>
      <p:sp>
        <p:nvSpPr>
          <p:cNvPr id="43" name="Rectangle 42"/>
          <p:cNvSpPr/>
          <p:nvPr/>
        </p:nvSpPr>
        <p:spPr>
          <a:xfrm>
            <a:off x="7072259" y="4032630"/>
            <a:ext cx="1778267" cy="1200329"/>
          </a:xfrm>
          <a:prstGeom prst="rect">
            <a:avLst/>
          </a:prstGeom>
        </p:spPr>
        <p:txBody>
          <a:bodyPr wrap="square">
            <a:spAutoFit/>
          </a:bodyPr>
          <a:lstStyle/>
          <a:p>
            <a:pPr marL="347663" algn="ctr">
              <a:buClr>
                <a:srgbClr val="E46F1C"/>
              </a:buClr>
            </a:pPr>
            <a:r>
              <a:rPr lang="en-US" b="1" dirty="0">
                <a:solidFill>
                  <a:srgbClr val="0B2442"/>
                </a:solidFill>
              </a:rPr>
              <a:t>100 </a:t>
            </a:r>
            <a:br>
              <a:rPr lang="en-US" b="1" dirty="0">
                <a:solidFill>
                  <a:srgbClr val="0B2442"/>
                </a:solidFill>
              </a:rPr>
            </a:br>
            <a:r>
              <a:rPr lang="en-US" b="1" dirty="0">
                <a:solidFill>
                  <a:srgbClr val="0B2442"/>
                </a:solidFill>
              </a:rPr>
              <a:t>new titles added each month</a:t>
            </a:r>
          </a:p>
        </p:txBody>
      </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6954" y="3165969"/>
            <a:ext cx="828886" cy="828886"/>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1367" y="2867541"/>
            <a:ext cx="828886" cy="828886"/>
          </a:xfrm>
          <a:prstGeom prst="rect">
            <a:avLst/>
          </a:prstGeom>
        </p:spPr>
      </p:pic>
      <p:sp>
        <p:nvSpPr>
          <p:cNvPr id="51" name="Right Triangle 50">
            <a:extLst>
              <a:ext uri="{FF2B5EF4-FFF2-40B4-BE49-F238E27FC236}">
                <a16:creationId xmlns:a16="http://schemas.microsoft.com/office/drawing/2014/main" xmlns="" id="{8C6B8C19-D084-5B48-BF6D-9BD3871F9AD9}"/>
              </a:ext>
            </a:extLst>
          </p:cNvPr>
          <p:cNvSpPr/>
          <p:nvPr/>
        </p:nvSpPr>
        <p:spPr>
          <a:xfrm rot="13500000">
            <a:off x="5398391" y="3293761"/>
            <a:ext cx="237469" cy="237469"/>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2" name="Right Triangle 51">
            <a:extLst>
              <a:ext uri="{FF2B5EF4-FFF2-40B4-BE49-F238E27FC236}">
                <a16:creationId xmlns:a16="http://schemas.microsoft.com/office/drawing/2014/main" xmlns="" id="{8C6B8C19-D084-5B48-BF6D-9BD3871F9AD9}"/>
              </a:ext>
            </a:extLst>
          </p:cNvPr>
          <p:cNvSpPr/>
          <p:nvPr/>
        </p:nvSpPr>
        <p:spPr>
          <a:xfrm rot="13500000">
            <a:off x="7142517" y="3285097"/>
            <a:ext cx="237469" cy="237469"/>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302835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8575" y="1752600"/>
            <a:ext cx="838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42950" indent="-228600" eaLnBrk="1" hangingPunct="1">
              <a:spcBef>
                <a:spcPct val="50000"/>
              </a:spcBef>
              <a:buClr>
                <a:schemeClr val="accent6">
                  <a:lumMod val="75000"/>
                </a:schemeClr>
              </a:buClr>
              <a:buNone/>
              <a:defRPr/>
            </a:pPr>
            <a:endParaRPr lang="en-US" sz="100" kern="0" dirty="0">
              <a:solidFill>
                <a:srgbClr val="0B2442"/>
              </a:solidFill>
              <a:latin typeface="Calibri" panose="020F0502020204030204" pitchFamily="34" charset="0"/>
            </a:endParaRPr>
          </a:p>
          <a:p>
            <a:pPr lvl="1" indent="-228600" eaLnBrk="1" hangingPunct="1">
              <a:lnSpc>
                <a:spcPct val="150000"/>
              </a:lnSpc>
              <a:spcBef>
                <a:spcPct val="50000"/>
              </a:spcBef>
              <a:buClr>
                <a:schemeClr val="accent6">
                  <a:lumMod val="75000"/>
                </a:schemeClr>
              </a:buClr>
              <a:buSzPct val="100000"/>
              <a:buFont typeface="Arial" panose="020B0604020202020204" pitchFamily="34" charset="0"/>
              <a:buChar char="•"/>
              <a:defRPr/>
            </a:pPr>
            <a:r>
              <a:rPr lang="en-US" sz="2400" kern="0" dirty="0">
                <a:solidFill>
                  <a:srgbClr val="0B2442"/>
                </a:solidFill>
                <a:latin typeface="Calibri" panose="020F0502020204030204" pitchFamily="34" charset="0"/>
              </a:rPr>
              <a:t>Budgeting</a:t>
            </a:r>
          </a:p>
          <a:p>
            <a:pPr lvl="1" indent="-228600" eaLnBrk="1" hangingPunct="1">
              <a:lnSpc>
                <a:spcPct val="150000"/>
              </a:lnSpc>
              <a:spcBef>
                <a:spcPct val="50000"/>
              </a:spcBef>
              <a:buClr>
                <a:schemeClr val="accent6">
                  <a:lumMod val="75000"/>
                </a:schemeClr>
              </a:buClr>
              <a:buSzPct val="100000"/>
              <a:buFont typeface="Arial" panose="020B0604020202020204" pitchFamily="34" charset="0"/>
              <a:buChar char="•"/>
              <a:defRPr/>
            </a:pPr>
            <a:r>
              <a:rPr lang="en-US" sz="2400" kern="0" dirty="0">
                <a:solidFill>
                  <a:srgbClr val="0B2442"/>
                </a:solidFill>
                <a:latin typeface="Calibri" panose="020F0502020204030204" pitchFamily="34" charset="0"/>
              </a:rPr>
              <a:t>Debt counseling</a:t>
            </a:r>
          </a:p>
          <a:p>
            <a:pPr lvl="1" indent="-228600" eaLnBrk="1" hangingPunct="1">
              <a:lnSpc>
                <a:spcPct val="150000"/>
              </a:lnSpc>
              <a:spcBef>
                <a:spcPct val="50000"/>
              </a:spcBef>
              <a:buClr>
                <a:schemeClr val="accent6">
                  <a:lumMod val="75000"/>
                </a:schemeClr>
              </a:buClr>
              <a:buSzPct val="100000"/>
              <a:buFont typeface="Arial" panose="020B0604020202020204" pitchFamily="34" charset="0"/>
              <a:buChar char="•"/>
              <a:defRPr/>
            </a:pPr>
            <a:r>
              <a:rPr lang="en-US" sz="2400" kern="0" dirty="0">
                <a:solidFill>
                  <a:srgbClr val="0B2442"/>
                </a:solidFill>
                <a:latin typeface="Calibri" panose="020F0502020204030204" pitchFamily="34" charset="0"/>
              </a:rPr>
              <a:t>Financial planning referrals</a:t>
            </a:r>
          </a:p>
          <a:p>
            <a:pPr lvl="1" indent="-228600" eaLnBrk="1" hangingPunct="1">
              <a:spcBef>
                <a:spcPct val="50000"/>
              </a:spcBef>
              <a:buClr>
                <a:schemeClr val="accent6">
                  <a:lumMod val="75000"/>
                </a:schemeClr>
              </a:buClr>
              <a:buSzPct val="100000"/>
              <a:buFont typeface="Arial" panose="020B0604020202020204" pitchFamily="34" charset="0"/>
              <a:buChar char="•"/>
              <a:defRPr/>
            </a:pPr>
            <a:r>
              <a:rPr lang="en-US" sz="2400" kern="0" dirty="0">
                <a:solidFill>
                  <a:srgbClr val="0B2442"/>
                </a:solidFill>
                <a:latin typeface="Calibri" panose="020F0502020204030204" pitchFamily="34" charset="0"/>
              </a:rPr>
              <a:t>Self-help resources on the Member </a:t>
            </a:r>
            <a:br>
              <a:rPr lang="en-US" sz="2400" kern="0" dirty="0">
                <a:solidFill>
                  <a:srgbClr val="0B2442"/>
                </a:solidFill>
                <a:latin typeface="Calibri" panose="020F0502020204030204" pitchFamily="34" charset="0"/>
              </a:rPr>
            </a:br>
            <a:r>
              <a:rPr lang="en-US" sz="2400" kern="0" dirty="0">
                <a:solidFill>
                  <a:srgbClr val="0B2442"/>
                </a:solidFill>
                <a:latin typeface="Calibri" panose="020F0502020204030204" pitchFamily="34" charset="0"/>
              </a:rPr>
              <a:t>site that include a collection of </a:t>
            </a:r>
            <a:br>
              <a:rPr lang="en-US" sz="2400" kern="0" dirty="0">
                <a:solidFill>
                  <a:srgbClr val="0B2442"/>
                </a:solidFill>
                <a:latin typeface="Calibri" panose="020F0502020204030204" pitchFamily="34" charset="0"/>
              </a:rPr>
            </a:br>
            <a:r>
              <a:rPr lang="en-US" sz="2400" kern="0" dirty="0">
                <a:solidFill>
                  <a:srgbClr val="0B2442"/>
                </a:solidFill>
                <a:latin typeface="Calibri" panose="020F0502020204030204" pitchFamily="34" charset="0"/>
              </a:rPr>
              <a:t>calculators, budget templates, </a:t>
            </a:r>
            <a:br>
              <a:rPr lang="en-US" sz="2400" kern="0" dirty="0">
                <a:solidFill>
                  <a:srgbClr val="0B2442"/>
                </a:solidFill>
                <a:latin typeface="Calibri" panose="020F0502020204030204" pitchFamily="34" charset="0"/>
              </a:rPr>
            </a:br>
            <a:r>
              <a:rPr lang="en-US" sz="2400" kern="0" dirty="0">
                <a:solidFill>
                  <a:srgbClr val="0B2442"/>
                </a:solidFill>
                <a:latin typeface="Calibri" panose="020F0502020204030204" pitchFamily="34" charset="0"/>
              </a:rPr>
              <a:t>financial forms </a:t>
            </a:r>
            <a:r>
              <a:rPr lang="en-US" sz="2400" b="1" i="1" kern="0" dirty="0">
                <a:solidFill>
                  <a:srgbClr val="0B2442"/>
                </a:solidFill>
                <a:latin typeface="Calibri" panose="020F0502020204030204" pitchFamily="34" charset="0"/>
              </a:rPr>
              <a:t>and more!</a:t>
            </a:r>
          </a:p>
          <a:p>
            <a:pPr marL="742950" indent="-228600" eaLnBrk="1" hangingPunct="1">
              <a:spcBef>
                <a:spcPct val="50000"/>
              </a:spcBef>
              <a:buClr>
                <a:schemeClr val="accent6">
                  <a:lumMod val="75000"/>
                </a:schemeClr>
              </a:buClr>
              <a:buNone/>
              <a:defRPr/>
            </a:pPr>
            <a:endParaRPr lang="en-US" sz="2000" kern="0" dirty="0">
              <a:solidFill>
                <a:srgbClr val="0B2442"/>
              </a:solidFill>
              <a:latin typeface="Calibri" panose="020F0502020204030204" pitchFamily="34" charset="0"/>
            </a:endParaRPr>
          </a:p>
        </p:txBody>
      </p:sp>
      <p:sp>
        <p:nvSpPr>
          <p:cNvPr id="5" name="Rectangle 2"/>
          <p:cNvSpPr txBox="1">
            <a:spLocks noChangeArrowheads="1"/>
          </p:cNvSpPr>
          <p:nvPr/>
        </p:nvSpPr>
        <p:spPr bwMode="auto">
          <a:xfrm>
            <a:off x="457200" y="1295400"/>
            <a:ext cx="563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kern="0" dirty="0">
                <a:solidFill>
                  <a:schemeClr val="accent6">
                    <a:lumMod val="75000"/>
                  </a:schemeClr>
                </a:solidFill>
                <a:latin typeface="Calibri" panose="020F0502020204030204" pitchFamily="34" charset="0"/>
              </a:rPr>
              <a:t>Financial &amp; Debt Benefit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1583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758651"/>
          </a:xfrm>
        </p:spPr>
        <p:txBody>
          <a:bodyPr>
            <a:normAutofit/>
          </a:bodyPr>
          <a:lstStyle/>
          <a:p>
            <a:r>
              <a:rPr lang="en-US" sz="3800" i="1" dirty="0">
                <a:solidFill>
                  <a:schemeClr val="accent6">
                    <a:lumMod val="75000"/>
                  </a:schemeClr>
                </a:solidFill>
              </a:rPr>
              <a:t>Personal Finance &amp; Education Center</a:t>
            </a:r>
          </a:p>
        </p:txBody>
      </p:sp>
      <p:sp>
        <p:nvSpPr>
          <p:cNvPr id="3" name="Content Placeholder 2"/>
          <p:cNvSpPr>
            <a:spLocks noGrp="1"/>
          </p:cNvSpPr>
          <p:nvPr>
            <p:ph idx="1"/>
          </p:nvPr>
        </p:nvSpPr>
        <p:spPr>
          <a:xfrm>
            <a:off x="685800" y="2136949"/>
            <a:ext cx="8229600" cy="4419600"/>
          </a:xfrm>
        </p:spPr>
        <p:txBody>
          <a:bodyPr>
            <a:normAutofit fontScale="92500" lnSpcReduction="10000"/>
          </a:bodyPr>
          <a:lstStyle/>
          <a:p>
            <a:pPr marL="0" indent="0">
              <a:buNone/>
            </a:pPr>
            <a:r>
              <a:rPr lang="en-US" sz="2400" b="1" dirty="0"/>
              <a:t>More than 200 online courses covering a wide range of money issues available at your convenience: </a:t>
            </a:r>
          </a:p>
          <a:p>
            <a:endParaRPr lang="en-US" sz="1200" dirty="0"/>
          </a:p>
          <a:p>
            <a:pPr marL="461963" indent="-231775"/>
            <a:r>
              <a:rPr lang="en-US" sz="2400" dirty="0"/>
              <a:t>Financial basics - budgets, savings, debt, credit</a:t>
            </a:r>
            <a:br>
              <a:rPr lang="en-US" sz="2400" dirty="0"/>
            </a:br>
            <a:endParaRPr lang="en-US" sz="1500" dirty="0"/>
          </a:p>
          <a:p>
            <a:pPr marL="461963" indent="-231775"/>
            <a:r>
              <a:rPr lang="en-US" sz="2400" dirty="0"/>
              <a:t>Financial planning for today and tomorrow’s needs</a:t>
            </a:r>
            <a:br>
              <a:rPr lang="en-US" sz="2400" dirty="0"/>
            </a:br>
            <a:r>
              <a:rPr lang="en-US" sz="1500" dirty="0"/>
              <a:t> </a:t>
            </a:r>
            <a:endParaRPr lang="en-US" sz="1300" dirty="0"/>
          </a:p>
          <a:p>
            <a:pPr marL="461963" indent="-231775"/>
            <a:r>
              <a:rPr lang="en-US" sz="2400" dirty="0"/>
              <a:t>Goal setting &amp; saving for the future: retirement, home buying, education </a:t>
            </a:r>
            <a:br>
              <a:rPr lang="en-US" sz="2400" dirty="0"/>
            </a:br>
            <a:endParaRPr lang="en-US" sz="1500" dirty="0"/>
          </a:p>
          <a:p>
            <a:pPr marL="461963" indent="-231775"/>
            <a:r>
              <a:rPr lang="en-US" sz="2400" dirty="0"/>
              <a:t>Understanding and dealing with debt; getting out of debt</a:t>
            </a:r>
          </a:p>
          <a:p>
            <a:pPr marL="461963" indent="-231775"/>
            <a:endParaRPr lang="en-US" sz="1500" dirty="0"/>
          </a:p>
          <a:p>
            <a:pPr marL="461963" indent="-231775"/>
            <a:r>
              <a:rPr lang="en-US" sz="2400" dirty="0"/>
              <a:t>Investing – stocks, bonds, funds, creating balanced portfolios </a:t>
            </a:r>
            <a:br>
              <a:rPr lang="en-US" sz="2400" dirty="0"/>
            </a:br>
            <a:r>
              <a:rPr lang="en-US" sz="2400" dirty="0"/>
              <a:t>and managing risk</a:t>
            </a:r>
          </a:p>
        </p:txBody>
      </p:sp>
    </p:spTree>
    <p:extLst>
      <p:ext uri="{BB962C8B-B14F-4D97-AF65-F5344CB8AC3E}">
        <p14:creationId xmlns:p14="http://schemas.microsoft.com/office/powerpoint/2010/main" val="3318235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2093960"/>
            <a:ext cx="582472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50000"/>
              </a:spcBef>
              <a:buClr>
                <a:srgbClr val="FFC000"/>
              </a:buClr>
              <a:buNone/>
              <a:defRPr/>
            </a:pPr>
            <a:r>
              <a:rPr lang="en-US" sz="1900" b="1" kern="0" dirty="0">
                <a:solidFill>
                  <a:srgbClr val="0B2442"/>
                </a:solidFill>
                <a:latin typeface="Calibri" panose="020F0502020204030204" pitchFamily="34" charset="0"/>
              </a:rPr>
              <a:t>Entire online library of problem-solving resources:</a:t>
            </a:r>
          </a:p>
          <a:p>
            <a:pPr marL="342900" lvl="1" indent="-228600" eaLnBrk="1" hangingPunct="1">
              <a:spcBef>
                <a:spcPct val="50000"/>
              </a:spcBef>
              <a:buClr>
                <a:schemeClr val="accent6">
                  <a:lumMod val="75000"/>
                </a:schemeClr>
              </a:buClr>
              <a:buFont typeface="Arial" panose="020B0604020202020204" pitchFamily="34" charset="0"/>
              <a:buChar char="•"/>
              <a:defRPr/>
            </a:pPr>
            <a:r>
              <a:rPr lang="en-US" sz="1900" b="1" kern="0" dirty="0">
                <a:solidFill>
                  <a:srgbClr val="0B2442"/>
                </a:solidFill>
                <a:latin typeface="Calibri" panose="020F0502020204030204" pitchFamily="34" charset="0"/>
              </a:rPr>
              <a:t>Assessments:  </a:t>
            </a:r>
            <a:r>
              <a:rPr lang="en-US" sz="1900" kern="0" dirty="0">
                <a:solidFill>
                  <a:srgbClr val="0B2442"/>
                </a:solidFill>
                <a:latin typeface="Calibri" panose="020F0502020204030204" pitchFamily="34" charset="0"/>
              </a:rPr>
              <a:t>Stress, mental health issues, financial fitness, cardiac risk, diabetes risk and well-being</a:t>
            </a:r>
          </a:p>
          <a:p>
            <a:pPr marL="342900" lvl="1" indent="-228600" eaLnBrk="1" hangingPunct="1">
              <a:spcBef>
                <a:spcPct val="50000"/>
              </a:spcBef>
              <a:buClr>
                <a:schemeClr val="accent6">
                  <a:lumMod val="75000"/>
                </a:schemeClr>
              </a:buClr>
              <a:buFont typeface="Arial" panose="020B0604020202020204" pitchFamily="34" charset="0"/>
              <a:buChar char="•"/>
              <a:defRPr/>
            </a:pPr>
            <a:r>
              <a:rPr lang="en-US" sz="1900" b="1" kern="0" dirty="0">
                <a:solidFill>
                  <a:srgbClr val="0B2442"/>
                </a:solidFill>
                <a:latin typeface="Calibri" panose="020F0502020204030204" pitchFamily="34" charset="0"/>
              </a:rPr>
              <a:t>Calculators:  </a:t>
            </a:r>
            <a:r>
              <a:rPr lang="en-US" sz="1900" kern="0" dirty="0">
                <a:solidFill>
                  <a:srgbClr val="0B2442"/>
                </a:solidFill>
                <a:latin typeface="Calibri" panose="020F0502020204030204" pitchFamily="34" charset="0"/>
              </a:rPr>
              <a:t>Financial, tax-related, Social Security, insurance, debt, investing and more</a:t>
            </a:r>
          </a:p>
          <a:p>
            <a:pPr marL="342900" lvl="1" indent="-228600" eaLnBrk="1" hangingPunct="1">
              <a:spcBef>
                <a:spcPct val="50000"/>
              </a:spcBef>
              <a:buClr>
                <a:schemeClr val="accent6">
                  <a:lumMod val="75000"/>
                </a:schemeClr>
              </a:buClr>
              <a:buFont typeface="Arial" panose="020B0604020202020204" pitchFamily="34" charset="0"/>
              <a:buChar char="•"/>
              <a:defRPr/>
            </a:pPr>
            <a:r>
              <a:rPr lang="en-US" sz="1900" b="1" kern="0" dirty="0">
                <a:solidFill>
                  <a:srgbClr val="0B2442"/>
                </a:solidFill>
                <a:latin typeface="Calibri" panose="020F0502020204030204" pitchFamily="34" charset="0"/>
              </a:rPr>
              <a:t>Tools:  </a:t>
            </a:r>
            <a:r>
              <a:rPr lang="en-US" sz="1900" kern="0" dirty="0">
                <a:solidFill>
                  <a:srgbClr val="0B2442"/>
                </a:solidFill>
                <a:latin typeface="Calibri" panose="020F0502020204030204" pitchFamily="34" charset="0"/>
              </a:rPr>
              <a:t>Legal templates, financial forms and more</a:t>
            </a:r>
          </a:p>
          <a:p>
            <a:pPr marL="342900" lvl="1" indent="-228600" eaLnBrk="1" hangingPunct="1">
              <a:spcBef>
                <a:spcPct val="50000"/>
              </a:spcBef>
              <a:buClr>
                <a:schemeClr val="accent6">
                  <a:lumMod val="75000"/>
                </a:schemeClr>
              </a:buClr>
              <a:buFont typeface="Arial" panose="020B0604020202020204" pitchFamily="34" charset="0"/>
              <a:buChar char="•"/>
              <a:defRPr/>
            </a:pPr>
            <a:r>
              <a:rPr lang="en-US" sz="1900" b="1" kern="0" dirty="0">
                <a:solidFill>
                  <a:srgbClr val="0B2442"/>
                </a:solidFill>
                <a:latin typeface="Calibri" panose="020F0502020204030204" pitchFamily="34" charset="0"/>
              </a:rPr>
              <a:t>Video Library: </a:t>
            </a:r>
            <a:r>
              <a:rPr lang="en-US" sz="1900" kern="0" dirty="0">
                <a:solidFill>
                  <a:srgbClr val="0B2442"/>
                </a:solidFill>
                <a:latin typeface="Calibri" panose="020F0502020204030204" pitchFamily="34" charset="0"/>
              </a:rPr>
              <a:t>Extensive library on medical problems, mental health, wellness, nutrition, parenting and more</a:t>
            </a:r>
          </a:p>
          <a:p>
            <a:pPr marL="342900" lvl="1" indent="-228600" eaLnBrk="1" hangingPunct="1">
              <a:spcBef>
                <a:spcPct val="50000"/>
              </a:spcBef>
              <a:buClr>
                <a:schemeClr val="accent6">
                  <a:lumMod val="75000"/>
                </a:schemeClr>
              </a:buClr>
              <a:buFont typeface="Arial" panose="020B0604020202020204" pitchFamily="34" charset="0"/>
              <a:buChar char="•"/>
              <a:defRPr/>
            </a:pPr>
            <a:r>
              <a:rPr lang="en-US" sz="1900" b="1" kern="0" dirty="0">
                <a:solidFill>
                  <a:srgbClr val="0B2442"/>
                </a:solidFill>
                <a:latin typeface="Calibri" panose="020F0502020204030204" pitchFamily="34" charset="0"/>
              </a:rPr>
              <a:t>Expert Articles: </a:t>
            </a:r>
            <a:r>
              <a:rPr lang="en-US" sz="1900" kern="0" dirty="0">
                <a:solidFill>
                  <a:srgbClr val="0B2442"/>
                </a:solidFill>
                <a:latin typeface="Calibri" panose="020F0502020204030204" pitchFamily="34" charset="0"/>
              </a:rPr>
              <a:t>Thousands of expert articles dealing with hundreds of issues; parenting, health and medical issues, legal matters and more</a:t>
            </a:r>
          </a:p>
        </p:txBody>
      </p:sp>
      <p:sp>
        <p:nvSpPr>
          <p:cNvPr id="5" name="Rectangle 2"/>
          <p:cNvSpPr txBox="1">
            <a:spLocks noChangeArrowheads="1"/>
          </p:cNvSpPr>
          <p:nvPr/>
        </p:nvSpPr>
        <p:spPr bwMode="auto">
          <a:xfrm>
            <a:off x="-1524000" y="1271377"/>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00" b="1" i="1" kern="0" dirty="0">
                <a:solidFill>
                  <a:schemeClr val="accent6">
                    <a:lumMod val="75000"/>
                  </a:schemeClr>
                </a:solidFill>
                <a:latin typeface="Calibri" panose="020F0502020204030204" pitchFamily="34" charset="0"/>
              </a:rPr>
              <a:t>Self-Help Resources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2053159"/>
            <a:ext cx="1142772" cy="11427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786" y="2685045"/>
            <a:ext cx="1142772" cy="11427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9786" y="2769964"/>
            <a:ext cx="1142772" cy="114277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2558" y="3728170"/>
            <a:ext cx="1142772" cy="114277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6139" y="3728170"/>
            <a:ext cx="1142772" cy="1142772"/>
          </a:xfrm>
          <a:prstGeom prst="rect">
            <a:avLst/>
          </a:prstGeom>
        </p:spPr>
      </p:pic>
    </p:spTree>
    <p:extLst>
      <p:ext uri="{BB962C8B-B14F-4D97-AF65-F5344CB8AC3E}">
        <p14:creationId xmlns:p14="http://schemas.microsoft.com/office/powerpoint/2010/main" val="107673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18"/>
          <p:cNvSpPr>
            <a:spLocks noGrp="1" noChangeArrowheads="1"/>
          </p:cNvSpPr>
          <p:nvPr>
            <p:ph type="title"/>
          </p:nvPr>
        </p:nvSpPr>
        <p:spPr>
          <a:xfrm>
            <a:off x="274638" y="1447800"/>
            <a:ext cx="8229600" cy="533400"/>
          </a:xfrm>
          <a:noFill/>
        </p:spPr>
        <p:txBody>
          <a:bodyPr>
            <a:noAutofit/>
          </a:bodyPr>
          <a:lstStyle/>
          <a:p>
            <a:pPr algn="l" eaLnBrk="1" hangingPunct="1"/>
            <a:r>
              <a:rPr lang="en-US" altLang="en-US" i="1" dirty="0">
                <a:solidFill>
                  <a:schemeClr val="accent6">
                    <a:lumMod val="75000"/>
                  </a:schemeClr>
                </a:solidFill>
                <a:latin typeface="Calibri" pitchFamily="34" charset="0"/>
              </a:rPr>
              <a:t>Wellness Center and Lifestyle Benefits</a:t>
            </a:r>
          </a:p>
        </p:txBody>
      </p:sp>
      <p:sp>
        <p:nvSpPr>
          <p:cNvPr id="5" name="Text Box 6"/>
          <p:cNvSpPr txBox="1">
            <a:spLocks noChangeArrowheads="1"/>
          </p:cNvSpPr>
          <p:nvPr/>
        </p:nvSpPr>
        <p:spPr bwMode="auto">
          <a:xfrm>
            <a:off x="465138" y="3505200"/>
            <a:ext cx="2887662"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lnSpc>
                <a:spcPct val="110000"/>
              </a:lnSpc>
              <a:spcBef>
                <a:spcPct val="50000"/>
              </a:spcBef>
              <a:buClr>
                <a:schemeClr val="accent6">
                  <a:lumMod val="75000"/>
                </a:schemeClr>
              </a:buClr>
              <a:buFontTx/>
              <a:buNone/>
            </a:pPr>
            <a:r>
              <a:rPr lang="en-US" altLang="en-US" sz="2400" b="1" dirty="0">
                <a:solidFill>
                  <a:srgbClr val="0B2442"/>
                </a:solidFill>
                <a:latin typeface="Calibri" pitchFamily="34" charset="0"/>
              </a:rPr>
              <a:t>Resources include:</a:t>
            </a:r>
          </a:p>
        </p:txBody>
      </p:sp>
      <p:sp>
        <p:nvSpPr>
          <p:cNvPr id="6" name="Rectangle 7"/>
          <p:cNvSpPr txBox="1">
            <a:spLocks noChangeArrowheads="1"/>
          </p:cNvSpPr>
          <p:nvPr/>
        </p:nvSpPr>
        <p:spPr bwMode="auto">
          <a:xfrm>
            <a:off x="685800" y="4191000"/>
            <a:ext cx="777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285750">
              <a:lnSpc>
                <a:spcPct val="90000"/>
              </a:lnSpc>
              <a:buClr>
                <a:schemeClr val="accent6">
                  <a:lumMod val="75000"/>
                </a:schemeClr>
              </a:buClr>
              <a:buSzPct val="100000"/>
              <a:buFont typeface="Arial" panose="020B0604020202020204" pitchFamily="34" charset="0"/>
              <a:buChar char="•"/>
            </a:pPr>
            <a:r>
              <a:rPr lang="en-US" altLang="en-US" sz="2400" dirty="0">
                <a:solidFill>
                  <a:srgbClr val="0B2442"/>
                </a:solidFill>
                <a:latin typeface="Calibri" pitchFamily="34" charset="0"/>
              </a:rPr>
              <a:t>Individual Health Risk Assessments</a:t>
            </a:r>
          </a:p>
          <a:p>
            <a:pPr indent="-285750">
              <a:lnSpc>
                <a:spcPct val="90000"/>
              </a:lnSpc>
              <a:buClr>
                <a:schemeClr val="accent6">
                  <a:lumMod val="75000"/>
                </a:schemeClr>
              </a:buClr>
              <a:buSzPct val="100000"/>
              <a:buFont typeface="Arial" panose="020B0604020202020204" pitchFamily="34" charset="0"/>
              <a:buChar char="•"/>
            </a:pPr>
            <a:r>
              <a:rPr lang="en-US" altLang="en-US" sz="2400" dirty="0">
                <a:solidFill>
                  <a:srgbClr val="0B2442"/>
                </a:solidFill>
                <a:latin typeface="Calibri" pitchFamily="34" charset="0"/>
              </a:rPr>
              <a:t>Hundreds of articles and videos</a:t>
            </a:r>
          </a:p>
          <a:p>
            <a:pPr indent="-285750">
              <a:lnSpc>
                <a:spcPct val="90000"/>
              </a:lnSpc>
              <a:buClr>
                <a:schemeClr val="accent6">
                  <a:lumMod val="75000"/>
                </a:schemeClr>
              </a:buClr>
              <a:buSzPct val="100000"/>
              <a:buFont typeface="Arial" panose="020B0604020202020204" pitchFamily="34" charset="0"/>
              <a:buChar char="•"/>
            </a:pPr>
            <a:r>
              <a:rPr lang="en-US" altLang="en-US" sz="2400" dirty="0">
                <a:solidFill>
                  <a:srgbClr val="0B2442"/>
                </a:solidFill>
                <a:latin typeface="Calibri" pitchFamily="34" charset="0"/>
              </a:rPr>
              <a:t>Training materials</a:t>
            </a:r>
          </a:p>
          <a:p>
            <a:pPr indent="-285750">
              <a:lnSpc>
                <a:spcPct val="90000"/>
              </a:lnSpc>
              <a:buClr>
                <a:schemeClr val="accent6">
                  <a:lumMod val="75000"/>
                </a:schemeClr>
              </a:buClr>
              <a:buSzPct val="100000"/>
              <a:buFont typeface="Arial" panose="020B0604020202020204" pitchFamily="34" charset="0"/>
              <a:buChar char="•"/>
            </a:pPr>
            <a:r>
              <a:rPr lang="en-US" altLang="en-US" sz="2400" dirty="0">
                <a:solidFill>
                  <a:srgbClr val="0B2442"/>
                </a:solidFill>
                <a:latin typeface="Calibri" pitchFamily="34" charset="0"/>
              </a:rPr>
              <a:t>Discounted nutrition counseling, weight loss, fitness club memberships </a:t>
            </a:r>
          </a:p>
        </p:txBody>
      </p:sp>
      <p:sp>
        <p:nvSpPr>
          <p:cNvPr id="7" name="Rectangle 8"/>
          <p:cNvSpPr>
            <a:spLocks noChangeArrowheads="1"/>
          </p:cNvSpPr>
          <p:nvPr/>
        </p:nvSpPr>
        <p:spPr bwMode="auto">
          <a:xfrm>
            <a:off x="579438" y="2327275"/>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marL="511175" indent="-282575">
              <a:buClr>
                <a:schemeClr val="accent6">
                  <a:lumMod val="75000"/>
                </a:schemeClr>
              </a:buClr>
              <a:buSzPct val="80000"/>
            </a:pPr>
            <a:r>
              <a:rPr lang="en-US" altLang="en-US" sz="2400" dirty="0">
                <a:solidFill>
                  <a:srgbClr val="0B2442"/>
                </a:solidFill>
                <a:latin typeface="Calibri" pitchFamily="34" charset="0"/>
              </a:rPr>
              <a:t>Includes information and tools covering diet, stress,   </a:t>
            </a:r>
            <a:br>
              <a:rPr lang="en-US" altLang="en-US" sz="2400" dirty="0">
                <a:solidFill>
                  <a:srgbClr val="0B2442"/>
                </a:solidFill>
                <a:latin typeface="Calibri" pitchFamily="34" charset="0"/>
              </a:rPr>
            </a:br>
            <a:r>
              <a:rPr lang="en-US" altLang="en-US" sz="2400" dirty="0">
                <a:solidFill>
                  <a:srgbClr val="0B2442"/>
                </a:solidFill>
                <a:latin typeface="Calibri" pitchFamily="34" charset="0"/>
              </a:rPr>
              <a:t>smoking and fitness</a:t>
            </a:r>
          </a:p>
        </p:txBody>
      </p:sp>
    </p:spTree>
    <p:extLst>
      <p:ext uri="{BB962C8B-B14F-4D97-AF65-F5344CB8AC3E}">
        <p14:creationId xmlns:p14="http://schemas.microsoft.com/office/powerpoint/2010/main" val="370411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txBox="1">
            <a:spLocks noChangeArrowheads="1"/>
          </p:cNvSpPr>
          <p:nvPr/>
        </p:nvSpPr>
        <p:spPr>
          <a:xfrm>
            <a:off x="228600" y="1784658"/>
            <a:ext cx="6781800" cy="4648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3363" indent="-233363">
              <a:buClr>
                <a:schemeClr val="bg1"/>
              </a:buClr>
            </a:pPr>
            <a:r>
              <a:rPr lang="en-US" altLang="en-US" sz="2600" b="1" dirty="0">
                <a:solidFill>
                  <a:schemeClr val="bg1"/>
                </a:solidFill>
              </a:rPr>
              <a:t>Six information centers for </a:t>
            </a:r>
            <a:r>
              <a:rPr lang="en-US" altLang="en-US" sz="2600" b="1" i="1" dirty="0" smtClean="0">
                <a:solidFill>
                  <a:schemeClr val="bg1"/>
                </a:solidFill>
              </a:rPr>
              <a:t>Higher Education</a:t>
            </a:r>
            <a:br>
              <a:rPr lang="en-US" altLang="en-US" sz="2600" b="1" i="1" dirty="0" smtClean="0">
                <a:solidFill>
                  <a:schemeClr val="bg1"/>
                </a:solidFill>
              </a:rPr>
            </a:br>
            <a:endParaRPr lang="en-US" altLang="en-US" sz="1300" b="1" i="1" dirty="0">
              <a:solidFill>
                <a:schemeClr val="bg1"/>
              </a:solidFill>
            </a:endParaRPr>
          </a:p>
          <a:p>
            <a:pPr marL="798513" indent="-336550">
              <a:lnSpc>
                <a:spcPct val="120000"/>
              </a:lnSpc>
              <a:buClr>
                <a:schemeClr val="bg1"/>
              </a:buClr>
              <a:buBlip>
                <a:blip r:embed="rId4"/>
              </a:buBlip>
              <a:tabLst>
                <a:tab pos="798513" algn="l"/>
              </a:tabLst>
            </a:pPr>
            <a:r>
              <a:rPr lang="en-US" altLang="en-US" sz="2600" dirty="0" smtClean="0">
                <a:solidFill>
                  <a:schemeClr val="bg1"/>
                </a:solidFill>
              </a:rPr>
              <a:t>Student Problems &amp; Issues</a:t>
            </a:r>
            <a:endParaRPr lang="en-US" altLang="en-US" sz="2600" dirty="0">
              <a:solidFill>
                <a:schemeClr val="bg1"/>
              </a:solidFill>
            </a:endParaRPr>
          </a:p>
          <a:p>
            <a:pPr marL="798513" indent="-336550">
              <a:lnSpc>
                <a:spcPct val="120000"/>
              </a:lnSpc>
              <a:buClr>
                <a:schemeClr val="bg1"/>
              </a:buClr>
              <a:buBlip>
                <a:blip r:embed="rId4"/>
              </a:buBlip>
              <a:tabLst>
                <a:tab pos="798513" algn="l"/>
              </a:tabLst>
            </a:pPr>
            <a:r>
              <a:rPr lang="en-US" altLang="en-US" sz="2600" dirty="0" smtClean="0">
                <a:solidFill>
                  <a:schemeClr val="bg1"/>
                </a:solidFill>
              </a:rPr>
              <a:t>Campus Issues: Risk Management &amp; Prevention</a:t>
            </a:r>
            <a:endParaRPr lang="en-US" altLang="en-US" sz="2600" dirty="0">
              <a:solidFill>
                <a:schemeClr val="bg1"/>
              </a:solidFill>
            </a:endParaRPr>
          </a:p>
          <a:p>
            <a:pPr marL="798513" indent="-336550">
              <a:lnSpc>
                <a:spcPct val="120000"/>
              </a:lnSpc>
              <a:buClr>
                <a:schemeClr val="bg1"/>
              </a:buClr>
              <a:buBlip>
                <a:blip r:embed="rId4"/>
              </a:buBlip>
              <a:tabLst>
                <a:tab pos="798513" algn="l"/>
              </a:tabLst>
            </a:pPr>
            <a:r>
              <a:rPr lang="en-US" altLang="en-US" sz="2600" dirty="0" smtClean="0">
                <a:solidFill>
                  <a:schemeClr val="bg1"/>
                </a:solidFill>
              </a:rPr>
              <a:t> Social Media for Higher Ed</a:t>
            </a:r>
            <a:endParaRPr lang="en-US" altLang="en-US" sz="2600" dirty="0">
              <a:solidFill>
                <a:schemeClr val="bg1"/>
              </a:solidFill>
            </a:endParaRPr>
          </a:p>
          <a:p>
            <a:pPr marL="798513" indent="-336550">
              <a:lnSpc>
                <a:spcPct val="120000"/>
              </a:lnSpc>
              <a:buClr>
                <a:schemeClr val="bg1"/>
              </a:buClr>
              <a:buBlip>
                <a:blip r:embed="rId4"/>
              </a:buBlip>
              <a:tabLst>
                <a:tab pos="798513" algn="l"/>
              </a:tabLst>
            </a:pPr>
            <a:r>
              <a:rPr lang="en-US" altLang="en-US" sz="2600" dirty="0" smtClean="0">
                <a:solidFill>
                  <a:schemeClr val="bg1"/>
                </a:solidFill>
              </a:rPr>
              <a:t>Grants, Fellowships &amp; Awards</a:t>
            </a:r>
            <a:endParaRPr lang="en-US" altLang="en-US" sz="2600" dirty="0">
              <a:solidFill>
                <a:schemeClr val="bg1"/>
              </a:solidFill>
            </a:endParaRPr>
          </a:p>
          <a:p>
            <a:pPr marL="798513" indent="-336550">
              <a:lnSpc>
                <a:spcPct val="120000"/>
              </a:lnSpc>
              <a:buClr>
                <a:schemeClr val="bg1"/>
              </a:buClr>
              <a:buBlip>
                <a:blip r:embed="rId4"/>
              </a:buBlip>
              <a:tabLst>
                <a:tab pos="798513" algn="l"/>
              </a:tabLst>
            </a:pPr>
            <a:r>
              <a:rPr lang="en-US" altLang="en-US" sz="2600" dirty="0" smtClean="0">
                <a:solidFill>
                  <a:schemeClr val="bg1"/>
                </a:solidFill>
              </a:rPr>
              <a:t>Tech Tools for Higher Ed</a:t>
            </a:r>
            <a:endParaRPr lang="en-US" altLang="en-US" sz="2600" dirty="0">
              <a:solidFill>
                <a:schemeClr val="bg1"/>
              </a:solidFill>
            </a:endParaRPr>
          </a:p>
          <a:p>
            <a:pPr marL="798513" indent="-336550">
              <a:lnSpc>
                <a:spcPct val="120000"/>
              </a:lnSpc>
              <a:buClr>
                <a:schemeClr val="bg1"/>
              </a:buClr>
              <a:buBlip>
                <a:blip r:embed="rId4"/>
              </a:buBlip>
              <a:tabLst>
                <a:tab pos="798513" algn="l"/>
              </a:tabLst>
            </a:pPr>
            <a:r>
              <a:rPr lang="en-US" altLang="en-US" sz="2600" dirty="0" smtClean="0">
                <a:solidFill>
                  <a:schemeClr val="bg1"/>
                </a:solidFill>
              </a:rPr>
              <a:t>Classroom Management, Pedagogy, </a:t>
            </a:r>
            <a:br>
              <a:rPr lang="en-US" altLang="en-US" sz="2600" dirty="0" smtClean="0">
                <a:solidFill>
                  <a:schemeClr val="bg1"/>
                </a:solidFill>
              </a:rPr>
            </a:br>
            <a:r>
              <a:rPr lang="en-US" altLang="en-US" sz="2600" dirty="0" smtClean="0">
                <a:solidFill>
                  <a:schemeClr val="bg1"/>
                </a:solidFill>
              </a:rPr>
              <a:t>&amp; Teaching Resources</a:t>
            </a:r>
            <a:r>
              <a:rPr lang="en-US" altLang="en-US" sz="2400" b="1" i="1" dirty="0">
                <a:solidFill>
                  <a:schemeClr val="bg1"/>
                </a:solidFill>
              </a:rPr>
              <a:t/>
            </a:r>
            <a:br>
              <a:rPr lang="en-US" altLang="en-US" sz="2400" b="1" i="1" dirty="0">
                <a:solidFill>
                  <a:schemeClr val="bg1"/>
                </a:solidFill>
              </a:rPr>
            </a:br>
            <a:endParaRPr lang="en-US" altLang="en-US" sz="2400" b="1" i="1" dirty="0">
              <a:solidFill>
                <a:schemeClr val="bg1"/>
              </a:solidFill>
            </a:endParaRPr>
          </a:p>
          <a:p>
            <a:pPr marL="233363" indent="-233363">
              <a:buClr>
                <a:schemeClr val="bg1"/>
              </a:buClr>
            </a:pPr>
            <a:r>
              <a:rPr lang="en-US" altLang="en-US" sz="2600" dirty="0">
                <a:solidFill>
                  <a:schemeClr val="bg1"/>
                </a:solidFill>
              </a:rPr>
              <a:t>Content to help relieve the most common work </a:t>
            </a:r>
            <a:r>
              <a:rPr lang="en-US" altLang="en-US" sz="2600" dirty="0" smtClean="0">
                <a:solidFill>
                  <a:schemeClr val="bg1"/>
                </a:solidFill>
              </a:rPr>
              <a:t>stressors</a:t>
            </a:r>
            <a:r>
              <a:rPr lang="en-US" altLang="en-US" sz="2600" dirty="0">
                <a:solidFill>
                  <a:schemeClr val="bg1"/>
                </a:solidFill>
              </a:rPr>
              <a:t/>
            </a:r>
            <a:br>
              <a:rPr lang="en-US" altLang="en-US" sz="2600" dirty="0">
                <a:solidFill>
                  <a:schemeClr val="bg1"/>
                </a:solidFill>
              </a:rPr>
            </a:br>
            <a:endParaRPr lang="en-US" altLang="en-US" sz="1500" dirty="0">
              <a:solidFill>
                <a:schemeClr val="bg1"/>
              </a:solidFill>
            </a:endParaRPr>
          </a:p>
          <a:p>
            <a:pPr marL="233363" indent="-233363">
              <a:buClr>
                <a:schemeClr val="bg1"/>
              </a:buClr>
            </a:pPr>
            <a:r>
              <a:rPr lang="en-US" altLang="en-US" sz="2600" dirty="0">
                <a:solidFill>
                  <a:schemeClr val="bg1"/>
                </a:solidFill>
              </a:rPr>
              <a:t>Centers cover areas ranging from </a:t>
            </a:r>
            <a:r>
              <a:rPr lang="en-US" altLang="en-US" sz="2600" b="1" i="1" dirty="0" smtClean="0">
                <a:solidFill>
                  <a:schemeClr val="bg1"/>
                </a:solidFill>
              </a:rPr>
              <a:t>Campus </a:t>
            </a:r>
            <a:br>
              <a:rPr lang="en-US" altLang="en-US" sz="2600" b="1" i="1" dirty="0" smtClean="0">
                <a:solidFill>
                  <a:schemeClr val="bg1"/>
                </a:solidFill>
              </a:rPr>
            </a:br>
            <a:r>
              <a:rPr lang="en-US" altLang="en-US" sz="2600" b="1" i="1" dirty="0" smtClean="0">
                <a:solidFill>
                  <a:schemeClr val="bg1"/>
                </a:solidFill>
              </a:rPr>
              <a:t>Management </a:t>
            </a:r>
            <a:r>
              <a:rPr lang="en-US" altLang="en-US" sz="2600" dirty="0" smtClean="0">
                <a:solidFill>
                  <a:schemeClr val="bg1"/>
                </a:solidFill>
              </a:rPr>
              <a:t>to </a:t>
            </a:r>
            <a:r>
              <a:rPr lang="en-US" altLang="en-US" sz="2600" b="1" i="1" dirty="0" smtClean="0">
                <a:solidFill>
                  <a:schemeClr val="bg1"/>
                </a:solidFill>
              </a:rPr>
              <a:t>Student Problems and Issues</a:t>
            </a:r>
            <a:endParaRPr lang="en-US" altLang="en-US" sz="2600" b="1" i="1" dirty="0">
              <a:solidFill>
                <a:schemeClr val="bg1"/>
              </a:solidFill>
            </a:endParaRPr>
          </a:p>
        </p:txBody>
      </p:sp>
      <p:sp>
        <p:nvSpPr>
          <p:cNvPr id="5" name="Rectangle 19"/>
          <p:cNvSpPr>
            <a:spLocks noChangeArrowheads="1"/>
          </p:cNvSpPr>
          <p:nvPr/>
        </p:nvSpPr>
        <p:spPr bwMode="auto">
          <a:xfrm>
            <a:off x="228600" y="9906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None/>
            </a:pPr>
            <a:r>
              <a:rPr lang="en-US" sz="3400" b="1" i="1" kern="0" dirty="0">
                <a:solidFill>
                  <a:schemeClr val="bg1"/>
                </a:solidFill>
                <a:latin typeface="Calibri" panose="020F0502020204030204" pitchFamily="34" charset="0"/>
              </a:rPr>
              <a:t>Higher Ed</a:t>
            </a:r>
            <a:r>
              <a:rPr lang="en-US" altLang="en-US" sz="3400" b="1" i="1" dirty="0" smtClean="0">
                <a:solidFill>
                  <a:schemeClr val="bg1"/>
                </a:solidFill>
                <a:latin typeface="Calibri" pitchFamily="34" charset="0"/>
              </a:rPr>
              <a:t> Specific EAP </a:t>
            </a:r>
            <a:r>
              <a:rPr lang="en-US" altLang="en-US" sz="3400" b="1" i="1" dirty="0">
                <a:solidFill>
                  <a:schemeClr val="bg1"/>
                </a:solidFill>
                <a:latin typeface="Calibri" pitchFamily="34" charset="0"/>
              </a:rPr>
              <a:t>Resource Centers</a:t>
            </a: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0100" y="191971"/>
            <a:ext cx="1733549" cy="602087"/>
          </a:xfrm>
          <a:prstGeom prst="rect">
            <a:avLst/>
          </a:prstGeom>
          <a:noFill/>
          <a:ln>
            <a:no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1080" y="2909760"/>
            <a:ext cx="2438120" cy="2469169"/>
          </a:xfrm>
          <a:prstGeom prst="rect">
            <a:avLst/>
          </a:prstGeom>
        </p:spPr>
      </p:pic>
    </p:spTree>
    <p:extLst>
      <p:ext uri="{BB962C8B-B14F-4D97-AF65-F5344CB8AC3E}">
        <p14:creationId xmlns:p14="http://schemas.microsoft.com/office/powerpoint/2010/main" val="4280209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11"/>
          <p:cNvSpPr>
            <a:spLocks noChangeArrowheads="1"/>
          </p:cNvSpPr>
          <p:nvPr/>
        </p:nvSpPr>
        <p:spPr bwMode="auto">
          <a:xfrm>
            <a:off x="1409698" y="2667000"/>
            <a:ext cx="6819902"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indent="-400050">
              <a:lnSpc>
                <a:spcPct val="110000"/>
              </a:lnSpc>
              <a:spcBef>
                <a:spcPct val="50000"/>
              </a:spcBef>
              <a:buClr>
                <a:schemeClr val="accent6">
                  <a:lumMod val="75000"/>
                </a:schemeClr>
              </a:buClr>
              <a:buBlip>
                <a:blip r:embed="rId4"/>
              </a:buBlip>
              <a:defRPr/>
            </a:pPr>
            <a:r>
              <a:rPr lang="en-US" altLang="en-US" sz="2600" dirty="0">
                <a:solidFill>
                  <a:srgbClr val="0B2442"/>
                </a:solidFill>
                <a:latin typeface="Calibri" panose="020F0502020204030204" pitchFamily="34" charset="0"/>
              </a:rPr>
              <a:t>In today’s complex world, balancing work and life issues is more challenging than ever.</a:t>
            </a:r>
          </a:p>
          <a:p>
            <a:pPr marL="457200" indent="-400050">
              <a:lnSpc>
                <a:spcPct val="110000"/>
              </a:lnSpc>
              <a:spcBef>
                <a:spcPct val="50000"/>
              </a:spcBef>
              <a:buClr>
                <a:schemeClr val="accent6">
                  <a:lumMod val="75000"/>
                </a:schemeClr>
              </a:buClr>
              <a:buBlip>
                <a:blip r:embed="rId4"/>
              </a:buBlip>
              <a:defRPr/>
            </a:pPr>
            <a:endParaRPr lang="en-US" altLang="en-US" sz="1000" dirty="0">
              <a:solidFill>
                <a:srgbClr val="0B2442"/>
              </a:solidFill>
              <a:latin typeface="Calibri" panose="020F0502020204030204" pitchFamily="34" charset="0"/>
            </a:endParaRPr>
          </a:p>
          <a:p>
            <a:pPr marL="457200" indent="-400050">
              <a:lnSpc>
                <a:spcPct val="110000"/>
              </a:lnSpc>
              <a:spcBef>
                <a:spcPct val="50000"/>
              </a:spcBef>
              <a:buClr>
                <a:schemeClr val="accent6">
                  <a:lumMod val="75000"/>
                </a:schemeClr>
              </a:buClr>
              <a:buBlip>
                <a:blip r:embed="rId4"/>
              </a:buBlip>
              <a:defRPr/>
            </a:pPr>
            <a:r>
              <a:rPr lang="en-US" altLang="en-US" sz="2600" dirty="0" smtClean="0">
                <a:solidFill>
                  <a:srgbClr val="0B2442"/>
                </a:solidFill>
                <a:latin typeface="Calibri" panose="020F0502020204030204" pitchFamily="34" charset="0"/>
              </a:rPr>
              <a:t>Higher Ed EAP </a:t>
            </a:r>
            <a:r>
              <a:rPr lang="en-US" altLang="en-US" sz="2600" dirty="0">
                <a:solidFill>
                  <a:srgbClr val="0B2442"/>
                </a:solidFill>
                <a:latin typeface="Calibri" panose="020F0502020204030204" pitchFamily="34" charset="0"/>
              </a:rPr>
              <a:t>has over 30 </a:t>
            </a:r>
            <a:r>
              <a:rPr lang="en-US" altLang="en-US" sz="2600" dirty="0" smtClean="0">
                <a:solidFill>
                  <a:srgbClr val="0B2442"/>
                </a:solidFill>
                <a:latin typeface="Calibri" panose="020F0502020204030204" pitchFamily="34" charset="0"/>
              </a:rPr>
              <a:t>years’ experience </a:t>
            </a:r>
            <a:r>
              <a:rPr lang="en-US" altLang="en-US" sz="2600" dirty="0">
                <a:solidFill>
                  <a:srgbClr val="0B2442"/>
                </a:solidFill>
                <a:latin typeface="Calibri" panose="020F0502020204030204" pitchFamily="34" charset="0"/>
              </a:rPr>
              <a:t>helping our Members with life’s challenges.</a:t>
            </a:r>
          </a:p>
          <a:p>
            <a:pPr marL="457200" indent="-400050">
              <a:lnSpc>
                <a:spcPct val="110000"/>
              </a:lnSpc>
              <a:spcBef>
                <a:spcPct val="50000"/>
              </a:spcBef>
              <a:buClr>
                <a:schemeClr val="accent6">
                  <a:lumMod val="75000"/>
                </a:schemeClr>
              </a:buClr>
              <a:buBlip>
                <a:blip r:embed="rId4"/>
              </a:buBlip>
              <a:defRPr/>
            </a:pPr>
            <a:endParaRPr lang="en-US" altLang="en-US" sz="1000" dirty="0">
              <a:solidFill>
                <a:srgbClr val="0B2442"/>
              </a:solidFill>
              <a:latin typeface="Calibri" panose="020F0502020204030204" pitchFamily="34" charset="0"/>
            </a:endParaRPr>
          </a:p>
          <a:p>
            <a:pPr marL="457200" indent="-400050">
              <a:lnSpc>
                <a:spcPct val="110000"/>
              </a:lnSpc>
              <a:spcBef>
                <a:spcPct val="50000"/>
              </a:spcBef>
              <a:buClr>
                <a:schemeClr val="accent6">
                  <a:lumMod val="75000"/>
                </a:schemeClr>
              </a:buClr>
              <a:buBlip>
                <a:blip r:embed="rId4"/>
              </a:buBlip>
              <a:defRPr/>
            </a:pPr>
            <a:r>
              <a:rPr lang="en-US" altLang="en-US" sz="2600" dirty="0">
                <a:solidFill>
                  <a:srgbClr val="0B2442"/>
                </a:solidFill>
                <a:latin typeface="Calibri" panose="020F0502020204030204" pitchFamily="34" charset="0"/>
              </a:rPr>
              <a:t>Big or small, we can help!</a:t>
            </a:r>
            <a:endParaRPr lang="en-US" altLang="en-US" sz="2600" dirty="0">
              <a:solidFill>
                <a:srgbClr val="134494"/>
              </a:solidFill>
              <a:latin typeface="Calibri" panose="020F0502020204030204" pitchFamily="34" charset="0"/>
            </a:endParaRPr>
          </a:p>
        </p:txBody>
      </p:sp>
      <p:sp>
        <p:nvSpPr>
          <p:cNvPr id="6" name="Rectangle 19"/>
          <p:cNvSpPr>
            <a:spLocks noChangeArrowheads="1"/>
          </p:cNvSpPr>
          <p:nvPr/>
        </p:nvSpPr>
        <p:spPr bwMode="auto">
          <a:xfrm>
            <a:off x="2209798" y="175260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eaLnBrk="1" hangingPunct="1">
              <a:spcBef>
                <a:spcPct val="0"/>
              </a:spcBef>
              <a:buFontTx/>
              <a:buNone/>
            </a:pPr>
            <a:r>
              <a:rPr lang="en-US" altLang="en-US" sz="4400" b="1" dirty="0">
                <a:solidFill>
                  <a:schemeClr val="accent6">
                    <a:lumMod val="75000"/>
                  </a:schemeClr>
                </a:solidFill>
                <a:latin typeface="Calibri" pitchFamily="34" charset="0"/>
              </a:rPr>
              <a:t>It’s a Fact!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8494" y="292915"/>
            <a:ext cx="1271809" cy="1345385"/>
          </a:xfrm>
          <a:prstGeom prst="rect">
            <a:avLst/>
          </a:prstGeom>
          <a:ln>
            <a:noFill/>
          </a:ln>
          <a:effectLst>
            <a:softEdge rad="112500"/>
          </a:effectLst>
        </p:spPr>
      </p:pic>
    </p:spTree>
    <p:extLst>
      <p:ext uri="{BB962C8B-B14F-4D97-AF65-F5344CB8AC3E}">
        <p14:creationId xmlns:p14="http://schemas.microsoft.com/office/powerpoint/2010/main" val="231773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2" y="1091344"/>
            <a:ext cx="2889051" cy="2009774"/>
          </a:xfrm>
          <a:prstGeom prst="rect">
            <a:avLst/>
          </a:prstGeom>
          <a:ln>
            <a:noFill/>
          </a:ln>
          <a:effectLst>
            <a:softEdge rad="112500"/>
          </a:effectLst>
        </p:spPr>
      </p:pic>
      <p:sp>
        <p:nvSpPr>
          <p:cNvPr id="3" name="Rectangle 19"/>
          <p:cNvSpPr>
            <a:spLocks noChangeArrowheads="1"/>
          </p:cNvSpPr>
          <p:nvPr/>
        </p:nvSpPr>
        <p:spPr bwMode="auto">
          <a:xfrm>
            <a:off x="-635285" y="1562831"/>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spcBef>
                <a:spcPct val="0"/>
              </a:spcBef>
              <a:buNone/>
            </a:pPr>
            <a:r>
              <a:rPr lang="en-US" altLang="en-US" sz="3600" b="1" i="1" dirty="0">
                <a:solidFill>
                  <a:schemeClr val="accent6">
                    <a:lumMod val="75000"/>
                  </a:schemeClr>
                </a:solidFill>
                <a:latin typeface="Calibri" pitchFamily="34" charset="0"/>
              </a:rPr>
              <a:t>Higher </a:t>
            </a:r>
            <a:r>
              <a:rPr lang="en-US" altLang="en-US" sz="3600" b="1" i="1" dirty="0" smtClean="0">
                <a:solidFill>
                  <a:schemeClr val="accent6">
                    <a:lumMod val="75000"/>
                  </a:schemeClr>
                </a:solidFill>
                <a:latin typeface="Calibri" pitchFamily="34" charset="0"/>
              </a:rPr>
              <a:t>Ed EAP </a:t>
            </a:r>
            <a:r>
              <a:rPr lang="en-US" altLang="en-US" sz="3600" b="1" i="1" dirty="0">
                <a:solidFill>
                  <a:schemeClr val="accent6">
                    <a:lumMod val="75000"/>
                  </a:schemeClr>
                </a:solidFill>
                <a:latin typeface="Calibri" pitchFamily="34" charset="0"/>
              </a:rPr>
              <a:t>Resource Centers</a:t>
            </a:r>
          </a:p>
        </p:txBody>
      </p:sp>
      <p:sp>
        <p:nvSpPr>
          <p:cNvPr id="5" name="Rectangle 3"/>
          <p:cNvSpPr txBox="1">
            <a:spLocks noChangeArrowheads="1"/>
          </p:cNvSpPr>
          <p:nvPr/>
        </p:nvSpPr>
        <p:spPr>
          <a:xfrm>
            <a:off x="381000" y="2590802"/>
            <a:ext cx="8382000" cy="3687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CC3300"/>
              </a:buClr>
              <a:buNone/>
            </a:pPr>
            <a:r>
              <a:rPr lang="en-US" altLang="en-US" sz="2200" b="1" dirty="0">
                <a:solidFill>
                  <a:srgbClr val="0B2442"/>
                </a:solidFill>
                <a:latin typeface="Calibri" pitchFamily="34" charset="0"/>
                <a:cs typeface="Arial" pitchFamily="34" charset="0"/>
              </a:rPr>
              <a:t>Career and Education Resources</a:t>
            </a:r>
            <a:endParaRPr lang="en-US" altLang="en-US" sz="2200"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This resource is intended to help parents and their children access some of the best online resources for career planning and exploration, finding and learning about colleges and other higher learning alternatives, and finding scholarship and financial aid resources.</a:t>
            </a:r>
          </a:p>
          <a:p>
            <a:pPr marL="0" indent="0">
              <a:buClr>
                <a:srgbClr val="CC3300"/>
              </a:buClr>
              <a:buNone/>
            </a:pPr>
            <a:endParaRPr lang="en-US" altLang="en-US" sz="1900" b="1" u="sng" dirty="0">
              <a:solidFill>
                <a:srgbClr val="0B2442"/>
              </a:solidFill>
              <a:latin typeface="Calibri" pitchFamily="34" charset="0"/>
              <a:cs typeface="Arial" pitchFamily="34" charset="0"/>
            </a:endParaRPr>
          </a:p>
          <a:p>
            <a:pPr marL="0" indent="0">
              <a:buClr>
                <a:srgbClr val="CC3300"/>
              </a:buClr>
              <a:buNone/>
            </a:pPr>
            <a:r>
              <a:rPr lang="en-US" altLang="en-US" sz="2200" b="1" dirty="0">
                <a:solidFill>
                  <a:srgbClr val="0B2442"/>
                </a:solidFill>
                <a:latin typeface="Calibri" pitchFamily="34" charset="0"/>
                <a:cs typeface="Arial" pitchFamily="34" charset="0"/>
              </a:rPr>
              <a:t>Parenting Resource Center</a:t>
            </a:r>
            <a:endParaRPr lang="en-US" altLang="en-US" sz="2200"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Parenting is the business of raising your children from infancy to adulthood. In our Parenting Resource Center, we've developed a list of links and resources on dozens of parenting topics.</a:t>
            </a:r>
            <a:endParaRPr lang="en-US" altLang="en-US" sz="2000" b="1" u="sng" dirty="0">
              <a:solidFill>
                <a:srgbClr val="0B2442"/>
              </a:solidFill>
              <a:latin typeface="Calibri" pitchFamily="34" charset="0"/>
              <a:cs typeface="Arial" pitchFamily="34" charset="0"/>
            </a:endParaRPr>
          </a:p>
        </p:txBody>
      </p:sp>
      <p:sp>
        <p:nvSpPr>
          <p:cNvPr id="7" name="Rounded Rectangle 6"/>
          <p:cNvSpPr/>
          <p:nvPr/>
        </p:nvSpPr>
        <p:spPr>
          <a:xfrm>
            <a:off x="381000" y="2607984"/>
            <a:ext cx="3886200" cy="381000"/>
          </a:xfrm>
          <a:prstGeom prst="roundRect">
            <a:avLst/>
          </a:prstGeom>
          <a:noFill/>
          <a:ln w="22225">
            <a:solidFill>
              <a:srgbClr val="0B2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81000" y="4648200"/>
            <a:ext cx="3352800" cy="381000"/>
          </a:xfrm>
          <a:prstGeom prst="roundRect">
            <a:avLst/>
          </a:prstGeom>
          <a:noFill/>
          <a:ln w="22225">
            <a:solidFill>
              <a:srgbClr val="0B2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4116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428625" y="2133600"/>
            <a:ext cx="6124575"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CC3300"/>
              </a:buClr>
              <a:buNone/>
            </a:pPr>
            <a:r>
              <a:rPr lang="en-US" altLang="en-US" sz="2200" b="1" dirty="0">
                <a:solidFill>
                  <a:srgbClr val="0B2442"/>
                </a:solidFill>
                <a:latin typeface="Calibri" pitchFamily="34" charset="0"/>
                <a:cs typeface="Arial" pitchFamily="34" charset="0"/>
              </a:rPr>
              <a:t>Tools for Tough Times</a:t>
            </a:r>
            <a:endParaRPr lang="en-US" altLang="en-US" sz="2200"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If you're experiencing sticker shock at the grocery store, or stressing out over climbing debt, we have tools and resources designed to provide some relief.</a:t>
            </a:r>
          </a:p>
          <a:p>
            <a:pPr marL="0" indent="0">
              <a:buClr>
                <a:srgbClr val="CC3300"/>
              </a:buClr>
              <a:buNone/>
            </a:pPr>
            <a:endParaRPr lang="en-US" altLang="en-US" sz="2000" b="1" u="sng" dirty="0">
              <a:solidFill>
                <a:srgbClr val="0B2442"/>
              </a:solidFill>
              <a:latin typeface="Calibri" pitchFamily="34" charset="0"/>
              <a:cs typeface="Arial" pitchFamily="34" charset="0"/>
            </a:endParaRPr>
          </a:p>
          <a:p>
            <a:pPr marL="0" indent="0">
              <a:buClr>
                <a:srgbClr val="CC3300"/>
              </a:buClr>
              <a:buNone/>
            </a:pPr>
            <a:r>
              <a:rPr lang="en-US" altLang="en-US" sz="2200" b="1" dirty="0">
                <a:solidFill>
                  <a:srgbClr val="0B2442"/>
                </a:solidFill>
                <a:latin typeface="Calibri" pitchFamily="34" charset="0"/>
                <a:cs typeface="Arial" pitchFamily="34" charset="0"/>
              </a:rPr>
              <a:t>Cyber Safety Resource Center</a:t>
            </a:r>
            <a:endParaRPr lang="en-US" altLang="en-US" sz="2200"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The web offers a wealth of resources and entertainment for the whole family - but it's not without its risks!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We've compiled resources on Password Security, ID Theft, Phishing, Keeping Kids Safe, and much more - all designed to help keep you and your family safe while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you surf!</a:t>
            </a:r>
            <a:endParaRPr lang="en-US" altLang="en-US" sz="2000" b="1" u="sng" dirty="0">
              <a:solidFill>
                <a:srgbClr val="0B2442"/>
              </a:solidFill>
              <a:latin typeface="Calibri" pitchFamily="34" charset="0"/>
              <a:cs typeface="Arial" pitchFamily="34" charset="0"/>
            </a:endParaRPr>
          </a:p>
        </p:txBody>
      </p:sp>
      <p:sp>
        <p:nvSpPr>
          <p:cNvPr id="5" name="Rectangle 19"/>
          <p:cNvSpPr>
            <a:spLocks noChangeArrowheads="1"/>
          </p:cNvSpPr>
          <p:nvPr/>
        </p:nvSpPr>
        <p:spPr bwMode="auto">
          <a:xfrm>
            <a:off x="-623888" y="1220238"/>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spcBef>
                <a:spcPct val="0"/>
              </a:spcBef>
              <a:buNone/>
            </a:pPr>
            <a:r>
              <a:rPr lang="en-US" altLang="en-US" sz="3600" b="1" i="1" dirty="0">
                <a:solidFill>
                  <a:schemeClr val="accent6">
                    <a:lumMod val="75000"/>
                  </a:schemeClr>
                </a:solidFill>
                <a:latin typeface="Calibri" pitchFamily="34" charset="0"/>
              </a:rPr>
              <a:t>Higher </a:t>
            </a:r>
            <a:r>
              <a:rPr lang="en-US" altLang="en-US" sz="3600" b="1" i="1" dirty="0" smtClean="0">
                <a:solidFill>
                  <a:schemeClr val="accent6">
                    <a:lumMod val="75000"/>
                  </a:schemeClr>
                </a:solidFill>
                <a:latin typeface="Calibri" pitchFamily="34" charset="0"/>
              </a:rPr>
              <a:t>Ed EAP </a:t>
            </a:r>
            <a:r>
              <a:rPr lang="en-US" altLang="en-US" sz="3600" b="1" i="1" dirty="0">
                <a:solidFill>
                  <a:schemeClr val="accent6">
                    <a:lumMod val="75000"/>
                  </a:schemeClr>
                </a:solidFill>
                <a:latin typeface="Calibri" pitchFamily="34" charset="0"/>
              </a:rPr>
              <a:t>Resource Centers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2114550"/>
            <a:ext cx="2095500" cy="209550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16649">
            <a:off x="6769415" y="3474511"/>
            <a:ext cx="417925" cy="540420"/>
          </a:xfrm>
          <a:prstGeom prst="rect">
            <a:avLst/>
          </a:prstGeom>
        </p:spPr>
      </p:pic>
      <p:sp>
        <p:nvSpPr>
          <p:cNvPr id="6" name="Rounded Rectangle 5"/>
          <p:cNvSpPr/>
          <p:nvPr/>
        </p:nvSpPr>
        <p:spPr>
          <a:xfrm>
            <a:off x="402974" y="2144162"/>
            <a:ext cx="2873626" cy="381000"/>
          </a:xfrm>
          <a:prstGeom prst="roundRect">
            <a:avLst/>
          </a:prstGeom>
          <a:noFill/>
          <a:ln w="22225">
            <a:solidFill>
              <a:srgbClr val="0B2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02974" y="3907325"/>
            <a:ext cx="3714844" cy="381000"/>
          </a:xfrm>
          <a:prstGeom prst="roundRect">
            <a:avLst/>
          </a:prstGeom>
          <a:noFill/>
          <a:ln w="22225">
            <a:solidFill>
              <a:srgbClr val="0B2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4116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304800" y="2209800"/>
            <a:ext cx="8229600" cy="4495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CC3300"/>
              </a:buClr>
              <a:buNone/>
            </a:pPr>
            <a:r>
              <a:rPr lang="en-US" altLang="en-US" sz="2200" b="1" dirty="0">
                <a:solidFill>
                  <a:srgbClr val="0B2442"/>
                </a:solidFill>
                <a:latin typeface="Calibri" pitchFamily="34" charset="0"/>
                <a:cs typeface="Arial" pitchFamily="34" charset="0"/>
              </a:rPr>
              <a:t>Pet Help Resource Center</a:t>
            </a:r>
            <a:br>
              <a:rPr lang="en-US" altLang="en-US" sz="2200" b="1" dirty="0">
                <a:solidFill>
                  <a:srgbClr val="0B2442"/>
                </a:solidFill>
                <a:latin typeface="Calibri" pitchFamily="34" charset="0"/>
                <a:cs typeface="Arial" pitchFamily="34" charset="0"/>
              </a:rPr>
            </a:br>
            <a:endParaRPr lang="en-US" altLang="en-US" sz="900"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Nearly two-thirds of all U.S. households have a pet.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We’ve compiled an online resource center that offers a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centralized source for resources and help. It features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links and articles on a variety of pet-related matters and </a:t>
            </a:r>
            <a:br>
              <a:rPr lang="en-US" altLang="en-US" sz="2000" dirty="0">
                <a:solidFill>
                  <a:srgbClr val="0B2442"/>
                </a:solidFill>
                <a:latin typeface="Calibri" pitchFamily="34" charset="0"/>
                <a:cs typeface="Arial" pitchFamily="34" charset="0"/>
              </a:rPr>
            </a:br>
            <a:r>
              <a:rPr lang="en-US" altLang="en-US" sz="2000" dirty="0">
                <a:solidFill>
                  <a:srgbClr val="0B2442"/>
                </a:solidFill>
                <a:latin typeface="Calibri" pitchFamily="34" charset="0"/>
                <a:cs typeface="Arial" pitchFamily="34" charset="0"/>
              </a:rPr>
              <a:t>you can even submit your pet questions.</a:t>
            </a:r>
          </a:p>
          <a:p>
            <a:pPr marL="0" indent="0">
              <a:buClr>
                <a:srgbClr val="CC3300"/>
              </a:buClr>
              <a:buNone/>
            </a:pPr>
            <a:endParaRPr lang="en-US" altLang="en-US" sz="1400" b="1" u="sng" dirty="0">
              <a:solidFill>
                <a:srgbClr val="0B2442"/>
              </a:solidFill>
              <a:latin typeface="Calibri" pitchFamily="34" charset="0"/>
              <a:cs typeface="Arial" pitchFamily="34" charset="0"/>
            </a:endParaRPr>
          </a:p>
          <a:p>
            <a:pPr marL="0" indent="0">
              <a:buClr>
                <a:srgbClr val="CC3300"/>
              </a:buClr>
              <a:buNone/>
            </a:pPr>
            <a:r>
              <a:rPr lang="en-US" altLang="en-US" sz="2000" b="1" dirty="0">
                <a:solidFill>
                  <a:srgbClr val="0B2442"/>
                </a:solidFill>
                <a:latin typeface="Calibri" pitchFamily="34" charset="0"/>
                <a:cs typeface="Arial" pitchFamily="34" charset="0"/>
              </a:rPr>
              <a:t>Resilience Journey Center</a:t>
            </a:r>
            <a:br>
              <a:rPr lang="en-US" altLang="en-US" sz="2000" b="1" dirty="0">
                <a:solidFill>
                  <a:srgbClr val="0B2442"/>
                </a:solidFill>
                <a:latin typeface="Calibri" pitchFamily="34" charset="0"/>
                <a:cs typeface="Arial" pitchFamily="34" charset="0"/>
              </a:rPr>
            </a:br>
            <a:endParaRPr lang="en-US" altLang="en-US" sz="1000" b="1" dirty="0">
              <a:solidFill>
                <a:srgbClr val="0B2442"/>
              </a:solidFill>
              <a:latin typeface="Calibri" pitchFamily="34" charset="0"/>
              <a:cs typeface="Arial" pitchFamily="34" charset="0"/>
            </a:endParaRPr>
          </a:p>
          <a:p>
            <a:pPr marL="0" indent="0">
              <a:buClr>
                <a:srgbClr val="CC3300"/>
              </a:buClr>
              <a:buNone/>
            </a:pPr>
            <a:r>
              <a:rPr lang="en-US" altLang="en-US" sz="2000" dirty="0">
                <a:solidFill>
                  <a:srgbClr val="0B2442"/>
                </a:solidFill>
                <a:latin typeface="Calibri" pitchFamily="34" charset="0"/>
                <a:cs typeface="Arial" pitchFamily="34" charset="0"/>
              </a:rPr>
              <a:t>The Resilience Journey is a highly acclaimed program designed to take you on an enlightening journey to discover your life purpose while learning about the five core components of resilience.  It includes more than </a:t>
            </a:r>
            <a:r>
              <a:rPr lang="en-US" altLang="en-US" sz="2000" b="1" i="1" dirty="0">
                <a:solidFill>
                  <a:srgbClr val="0B2442"/>
                </a:solidFill>
                <a:latin typeface="Calibri" pitchFamily="34" charset="0"/>
                <a:cs typeface="Arial" pitchFamily="34" charset="0"/>
              </a:rPr>
              <a:t>40 interactive exercises </a:t>
            </a:r>
            <a:r>
              <a:rPr lang="en-US" altLang="en-US" sz="2000" dirty="0">
                <a:solidFill>
                  <a:srgbClr val="0B2442"/>
                </a:solidFill>
                <a:latin typeface="Calibri" pitchFamily="34" charset="0"/>
                <a:cs typeface="Arial" pitchFamily="34" charset="0"/>
              </a:rPr>
              <a:t>aimed at deepening your understanding of resilience and the role that it plays in your life, as well as how to strengthen and maintain that resilience.</a:t>
            </a:r>
          </a:p>
        </p:txBody>
      </p:sp>
      <p:sp>
        <p:nvSpPr>
          <p:cNvPr id="5" name="Rectangle 19"/>
          <p:cNvSpPr>
            <a:spLocks noChangeArrowheads="1"/>
          </p:cNvSpPr>
          <p:nvPr/>
        </p:nvSpPr>
        <p:spPr bwMode="auto">
          <a:xfrm>
            <a:off x="-685800" y="1295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spcBef>
                <a:spcPct val="0"/>
              </a:spcBef>
              <a:buNone/>
            </a:pPr>
            <a:r>
              <a:rPr lang="en-US" altLang="en-US" sz="3600" b="1" i="1" dirty="0">
                <a:solidFill>
                  <a:schemeClr val="accent6">
                    <a:lumMod val="75000"/>
                  </a:schemeClr>
                </a:solidFill>
                <a:latin typeface="Calibri" pitchFamily="34" charset="0"/>
              </a:rPr>
              <a:t>Higher </a:t>
            </a:r>
            <a:r>
              <a:rPr lang="en-US" altLang="en-US" sz="3600" b="1" i="1" dirty="0" smtClean="0">
                <a:solidFill>
                  <a:schemeClr val="accent6">
                    <a:lumMod val="75000"/>
                  </a:schemeClr>
                </a:solidFill>
                <a:latin typeface="Calibri" pitchFamily="34" charset="0"/>
              </a:rPr>
              <a:t>Ed EAP </a:t>
            </a:r>
            <a:r>
              <a:rPr lang="en-US" altLang="en-US" sz="3600" b="1" i="1" dirty="0">
                <a:solidFill>
                  <a:schemeClr val="accent6">
                    <a:lumMod val="75000"/>
                  </a:schemeClr>
                </a:solidFill>
                <a:latin typeface="Calibri" pitchFamily="34" charset="0"/>
              </a:rPr>
              <a:t>Resource Centers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2617206"/>
            <a:ext cx="2304288" cy="1536192"/>
          </a:xfrm>
          <a:prstGeom prst="roundRect">
            <a:avLst>
              <a:gd name="adj" fmla="val 8594"/>
            </a:avLst>
          </a:prstGeom>
          <a:solidFill>
            <a:srgbClr val="FFFFFF">
              <a:shade val="85000"/>
            </a:srgbClr>
          </a:solidFill>
          <a:ln>
            <a:noFill/>
          </a:ln>
          <a:effectLst>
            <a:reflection blurRad="12700" stA="0" endPos="0" dist="5000" dir="5400000" sy="-100000" algn="bl" rotWithShape="0"/>
          </a:effectLst>
        </p:spPr>
      </p:pic>
      <p:sp>
        <p:nvSpPr>
          <p:cNvPr id="4" name="Rounded Rectangle 3"/>
          <p:cNvSpPr/>
          <p:nvPr/>
        </p:nvSpPr>
        <p:spPr>
          <a:xfrm>
            <a:off x="304800" y="2209800"/>
            <a:ext cx="3124200" cy="381000"/>
          </a:xfrm>
          <a:prstGeom prst="roundRect">
            <a:avLst/>
          </a:prstGeom>
          <a:noFill/>
          <a:ln w="22225">
            <a:solidFill>
              <a:srgbClr val="0B2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04800" y="4343400"/>
            <a:ext cx="3124200" cy="381000"/>
          </a:xfrm>
          <a:prstGeom prst="roundRect">
            <a:avLst/>
          </a:prstGeom>
          <a:noFill/>
          <a:ln w="22225">
            <a:solidFill>
              <a:srgbClr val="0B2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305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42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4421515" y="0"/>
            <a:ext cx="4762499"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a:off x="4381502" y="5209347"/>
            <a:ext cx="4762499" cy="1572455"/>
          </a:xfrm>
          <a:prstGeom prst="rect">
            <a:avLst/>
          </a:prstGeom>
          <a:solidFill>
            <a:srgbClr val="298AD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173185" y="5209347"/>
            <a:ext cx="1219200" cy="1572455"/>
          </a:xfrm>
          <a:prstGeom prst="rect">
            <a:avLst/>
          </a:prstGeom>
          <a:solidFill>
            <a:schemeClr val="tx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1714" y="1701746"/>
            <a:ext cx="530522" cy="530522"/>
          </a:xfrm>
          <a:prstGeom prst="rect">
            <a:avLst/>
          </a:prstGeom>
          <a:effectLst>
            <a:outerShdw blurRad="50800" dist="38100" dir="5400000" algn="t" rotWithShape="0">
              <a:prstClr val="black">
                <a:alpha val="40000"/>
              </a:prstClr>
            </a:outerShdw>
          </a:effectLst>
        </p:spPr>
      </p:pic>
      <p:sp>
        <p:nvSpPr>
          <p:cNvPr id="10" name="Rectangle 9"/>
          <p:cNvSpPr/>
          <p:nvPr/>
        </p:nvSpPr>
        <p:spPr>
          <a:xfrm>
            <a:off x="4392385" y="5209345"/>
            <a:ext cx="4648200" cy="1477328"/>
          </a:xfrm>
          <a:prstGeom prst="rect">
            <a:avLst/>
          </a:prstGeom>
        </p:spPr>
        <p:txBody>
          <a:bodyPr wrap="square">
            <a:spAutoFit/>
          </a:bodyPr>
          <a:lstStyle/>
          <a:p>
            <a:r>
              <a:rPr lang="en-US" dirty="0">
                <a:solidFill>
                  <a:schemeClr val="bg1"/>
                </a:solidFill>
                <a:latin typeface="Calibri Light" panose="020F0302020204030204" pitchFamily="34" charset="0"/>
                <a:cs typeface="Calibri Light" panose="020F0302020204030204" pitchFamily="34" charset="0"/>
              </a:rPr>
              <a:t>Older browsers such as </a:t>
            </a:r>
            <a:r>
              <a:rPr lang="en-US" b="1" dirty="0">
                <a:solidFill>
                  <a:schemeClr val="bg1"/>
                </a:solidFill>
                <a:latin typeface="+mj-lt"/>
                <a:cs typeface="Calibri Light" panose="020F0302020204030204" pitchFamily="34" charset="0"/>
              </a:rPr>
              <a:t>Internet Explorer, </a:t>
            </a:r>
            <a:r>
              <a:rPr lang="en-US" b="1" dirty="0">
                <a:solidFill>
                  <a:schemeClr val="bg1"/>
                </a:solidFill>
                <a:latin typeface="Calibri Light" panose="020F0302020204030204" pitchFamily="34" charset="0"/>
                <a:cs typeface="Calibri Light" panose="020F0302020204030204" pitchFamily="34" charset="0"/>
              </a:rPr>
              <a:t/>
            </a:r>
            <a:br>
              <a:rPr lang="en-US" b="1" dirty="0">
                <a:solidFill>
                  <a:schemeClr val="bg1"/>
                </a:solidFill>
                <a:latin typeface="Calibri Light" panose="020F0302020204030204" pitchFamily="34" charset="0"/>
                <a:cs typeface="Calibri Light" panose="020F0302020204030204" pitchFamily="34" charset="0"/>
              </a:rPr>
            </a:br>
            <a:r>
              <a:rPr lang="en-US" dirty="0">
                <a:solidFill>
                  <a:schemeClr val="bg1"/>
                </a:solidFill>
                <a:latin typeface="Calibri Light" panose="020F0302020204030204" pitchFamily="34" charset="0"/>
                <a:cs typeface="Calibri Light" panose="020F0302020204030204" pitchFamily="34" charset="0"/>
              </a:rPr>
              <a:t>while common are no longer supported by </a:t>
            </a:r>
            <a:br>
              <a:rPr lang="en-US" dirty="0">
                <a:solidFill>
                  <a:schemeClr val="bg1"/>
                </a:solidFill>
                <a:latin typeface="Calibri Light" panose="020F0302020204030204" pitchFamily="34" charset="0"/>
                <a:cs typeface="Calibri Light" panose="020F0302020204030204" pitchFamily="34" charset="0"/>
              </a:rPr>
            </a:br>
            <a:r>
              <a:rPr lang="en-US" dirty="0">
                <a:solidFill>
                  <a:schemeClr val="bg1"/>
                </a:solidFill>
                <a:latin typeface="Calibri Light" panose="020F0302020204030204" pitchFamily="34" charset="0"/>
                <a:cs typeface="Calibri Light" panose="020F0302020204030204" pitchFamily="34" charset="0"/>
              </a:rPr>
              <a:t>their developers and often lack up to date plugins and features. These gaps in support </a:t>
            </a:r>
            <a:br>
              <a:rPr lang="en-US" dirty="0">
                <a:solidFill>
                  <a:schemeClr val="bg1"/>
                </a:solidFill>
                <a:latin typeface="Calibri Light" panose="020F0302020204030204" pitchFamily="34" charset="0"/>
                <a:cs typeface="Calibri Light" panose="020F0302020204030204" pitchFamily="34" charset="0"/>
              </a:rPr>
            </a:br>
            <a:r>
              <a:rPr lang="en-US" dirty="0">
                <a:solidFill>
                  <a:schemeClr val="bg1"/>
                </a:solidFill>
                <a:latin typeface="Calibri Light" panose="020F0302020204030204" pitchFamily="34" charset="0"/>
                <a:cs typeface="Calibri Light" panose="020F0302020204030204" pitchFamily="34" charset="0"/>
              </a:rPr>
              <a:t>can lead to a less that optimal user experience.</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7215" y="5450002"/>
            <a:ext cx="1091140" cy="1091140"/>
          </a:xfrm>
          <a:prstGeom prst="rect">
            <a:avLst/>
          </a:prstGeom>
          <a:effectLst>
            <a:outerShdw blurRad="50800" dist="38100" dir="5400000" algn="t" rotWithShape="0">
              <a:prstClr val="black">
                <a:alpha val="40000"/>
              </a:prstClr>
            </a:outerShdw>
          </a:effectLst>
        </p:spPr>
      </p:pic>
      <p:sp>
        <p:nvSpPr>
          <p:cNvPr id="3" name="Rectangle 2"/>
          <p:cNvSpPr/>
          <p:nvPr/>
        </p:nvSpPr>
        <p:spPr>
          <a:xfrm>
            <a:off x="4450088" y="856152"/>
            <a:ext cx="4648200" cy="646331"/>
          </a:xfrm>
          <a:prstGeom prst="rect">
            <a:avLst/>
          </a:prstGeom>
        </p:spPr>
        <p:txBody>
          <a:bodyPr wrap="square">
            <a:spAutoFit/>
          </a:bodyPr>
          <a:lstStyle/>
          <a:p>
            <a:pPr algn="ctr"/>
            <a:r>
              <a:rPr lang="en-US" b="1" dirty="0">
                <a:solidFill>
                  <a:srgbClr val="0B2442"/>
                </a:solidFill>
              </a:rPr>
              <a:t>Our Self-Help resources are best </a:t>
            </a:r>
            <a:br>
              <a:rPr lang="en-US" b="1" dirty="0">
                <a:solidFill>
                  <a:srgbClr val="0B2442"/>
                </a:solidFill>
              </a:rPr>
            </a:br>
            <a:r>
              <a:rPr lang="en-US" b="1" dirty="0">
                <a:solidFill>
                  <a:srgbClr val="0B2442"/>
                </a:solidFill>
              </a:rPr>
              <a:t>experienced with a modern browser such as: </a:t>
            </a:r>
          </a:p>
        </p:txBody>
      </p:sp>
      <p:sp>
        <p:nvSpPr>
          <p:cNvPr id="4" name="Rectangle 3"/>
          <p:cNvSpPr/>
          <p:nvPr/>
        </p:nvSpPr>
        <p:spPr>
          <a:xfrm>
            <a:off x="5758252" y="1741841"/>
            <a:ext cx="2318710" cy="461665"/>
          </a:xfrm>
          <a:prstGeom prst="rect">
            <a:avLst/>
          </a:prstGeom>
        </p:spPr>
        <p:txBody>
          <a:bodyPr wrap="square">
            <a:spAutoFit/>
          </a:bodyPr>
          <a:lstStyle/>
          <a:p>
            <a:pPr>
              <a:buClr>
                <a:srgbClr val="E46F1C"/>
              </a:buClr>
            </a:pPr>
            <a:r>
              <a:rPr lang="en-US" sz="2400" b="1" dirty="0">
                <a:solidFill>
                  <a:srgbClr val="0B2442"/>
                </a:solidFill>
              </a:rPr>
              <a:t>Google Chrome</a:t>
            </a:r>
          </a:p>
        </p:txBody>
      </p:sp>
      <p:sp>
        <p:nvSpPr>
          <p:cNvPr id="6" name="Rectangle 5"/>
          <p:cNvSpPr/>
          <p:nvPr/>
        </p:nvSpPr>
        <p:spPr>
          <a:xfrm>
            <a:off x="4651214" y="3648944"/>
            <a:ext cx="4108770" cy="1323439"/>
          </a:xfrm>
          <a:prstGeom prst="rect">
            <a:avLst/>
          </a:prstGeom>
        </p:spPr>
        <p:txBody>
          <a:bodyPr wrap="square">
            <a:spAutoFit/>
          </a:bodyPr>
          <a:lstStyle/>
          <a:p>
            <a:pPr algn="ctr"/>
            <a:r>
              <a:rPr lang="en-US" sz="2000" dirty="0">
                <a:solidFill>
                  <a:schemeClr val="tx1">
                    <a:lumMod val="85000"/>
                    <a:lumOff val="15000"/>
                  </a:schemeClr>
                </a:solidFill>
                <a:latin typeface="+mj-lt"/>
                <a:cs typeface="Calibri Light" panose="020F0302020204030204" pitchFamily="34" charset="0"/>
              </a:rPr>
              <a:t>These browsers are continually maintained and receive updates from their support to ensure a safe, secure, and hassle free environment.</a:t>
            </a:r>
          </a:p>
        </p:txBody>
      </p:sp>
      <p:sp>
        <p:nvSpPr>
          <p:cNvPr id="8" name="Rectangle 7"/>
          <p:cNvSpPr/>
          <p:nvPr/>
        </p:nvSpPr>
        <p:spPr>
          <a:xfrm>
            <a:off x="5478788" y="2348857"/>
            <a:ext cx="2590800" cy="461665"/>
          </a:xfrm>
          <a:prstGeom prst="rect">
            <a:avLst/>
          </a:prstGeom>
        </p:spPr>
        <p:txBody>
          <a:bodyPr wrap="square">
            <a:spAutoFit/>
          </a:bodyPr>
          <a:lstStyle/>
          <a:p>
            <a:pPr algn="ctr">
              <a:buClr>
                <a:srgbClr val="E46F1C"/>
              </a:buClr>
            </a:pPr>
            <a:r>
              <a:rPr lang="en-US" sz="2400" b="1" dirty="0">
                <a:solidFill>
                  <a:srgbClr val="0B2442"/>
                </a:solidFill>
              </a:rPr>
              <a:t>Mozilla Firefox </a:t>
            </a:r>
          </a:p>
        </p:txBody>
      </p:sp>
      <p:sp>
        <p:nvSpPr>
          <p:cNvPr id="9" name="Rectangle 8"/>
          <p:cNvSpPr/>
          <p:nvPr/>
        </p:nvSpPr>
        <p:spPr>
          <a:xfrm>
            <a:off x="5748362" y="2990021"/>
            <a:ext cx="910634" cy="461665"/>
          </a:xfrm>
          <a:prstGeom prst="rect">
            <a:avLst/>
          </a:prstGeom>
        </p:spPr>
        <p:txBody>
          <a:bodyPr wrap="none">
            <a:spAutoFit/>
          </a:bodyPr>
          <a:lstStyle/>
          <a:p>
            <a:pPr>
              <a:buClr>
                <a:srgbClr val="E46F1C"/>
              </a:buClr>
            </a:pPr>
            <a:r>
              <a:rPr lang="en-US" sz="2400" b="1" dirty="0">
                <a:solidFill>
                  <a:srgbClr val="0B2442"/>
                </a:solidFill>
              </a:rPr>
              <a:t>Safari</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1714" y="2329570"/>
            <a:ext cx="530522" cy="500234"/>
          </a:xfrm>
          <a:prstGeom prst="rect">
            <a:avLst/>
          </a:prstGeom>
          <a:effectLst>
            <a:outerShdw blurRad="50800" dist="38100" dir="5400000" algn="t" rotWithShape="0">
              <a:prstClr val="black">
                <a:alpha val="40000"/>
              </a:prstClr>
            </a:outerShdw>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1714" y="2970735"/>
            <a:ext cx="502188" cy="500234"/>
          </a:xfrm>
          <a:prstGeom prst="rect">
            <a:avLst/>
          </a:prstGeom>
          <a:effectLst>
            <a:outerShdw blurRad="50800" dist="38100" dir="5400000" algn="t" rotWithShape="0">
              <a:prstClr val="black">
                <a:alpha val="40000"/>
              </a:prstClr>
            </a:outerShdw>
          </a:effectLst>
        </p:spPr>
      </p:pic>
      <p:sp>
        <p:nvSpPr>
          <p:cNvPr id="27" name="Rectangle 26"/>
          <p:cNvSpPr/>
          <p:nvPr/>
        </p:nvSpPr>
        <p:spPr>
          <a:xfrm>
            <a:off x="5251714" y="139790"/>
            <a:ext cx="2907770" cy="646331"/>
          </a:xfrm>
          <a:prstGeom prst="rect">
            <a:avLst/>
          </a:prstGeom>
        </p:spPr>
        <p:txBody>
          <a:bodyPr wrap="square">
            <a:spAutoFit/>
          </a:bodyPr>
          <a:lstStyle/>
          <a:p>
            <a:pPr algn="ctr"/>
            <a:r>
              <a:rPr lang="en-US" sz="3600" b="1" dirty="0">
                <a:solidFill>
                  <a:srgbClr val="E46F1C"/>
                </a:solidFill>
              </a:rPr>
              <a:t>Important!</a:t>
            </a:r>
          </a:p>
        </p:txBody>
      </p:sp>
    </p:spTree>
    <p:extLst>
      <p:ext uri="{BB962C8B-B14F-4D97-AF65-F5344CB8AC3E}">
        <p14:creationId xmlns:p14="http://schemas.microsoft.com/office/powerpoint/2010/main" val="292522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891138" y="5135950"/>
            <a:ext cx="3810000" cy="1371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91138" y="5332693"/>
            <a:ext cx="3810000" cy="15299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424537" y="6209283"/>
            <a:ext cx="2743200" cy="381000"/>
          </a:xfrm>
          <a:prstGeom prst="roundRect">
            <a:avLst/>
          </a:prstGeom>
          <a:solidFill>
            <a:srgbClr val="FFD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748067" y="2"/>
            <a:ext cx="6395934" cy="4620199"/>
          </a:xfrm>
          <a:prstGeom prst="rect">
            <a:avLst/>
          </a:prstGeom>
        </p:spPr>
      </p:pic>
      <p:sp>
        <p:nvSpPr>
          <p:cNvPr id="44034" name="Text Box 6"/>
          <p:cNvSpPr txBox="1">
            <a:spLocks noChangeArrowheads="1"/>
          </p:cNvSpPr>
          <p:nvPr/>
        </p:nvSpPr>
        <p:spPr bwMode="auto">
          <a:xfrm>
            <a:off x="910188" y="2310099"/>
            <a:ext cx="464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spcBef>
                <a:spcPct val="20000"/>
              </a:spcBef>
              <a:buChar char="•"/>
              <a:defRPr sz="3200">
                <a:solidFill>
                  <a:schemeClr val="tx1"/>
                </a:solidFill>
                <a:latin typeface="Arial" charset="0"/>
              </a:defRPr>
            </a:lvl1pPr>
            <a:lvl2pPr marL="795338" indent="-3365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indent="-288925">
              <a:spcBef>
                <a:spcPct val="0"/>
              </a:spcBef>
              <a:buClr>
                <a:srgbClr val="E4701E"/>
              </a:buClr>
            </a:pPr>
            <a:r>
              <a:rPr lang="en-US" altLang="en-US" sz="2400" dirty="0">
                <a:solidFill>
                  <a:srgbClr val="0B2442"/>
                </a:solidFill>
                <a:latin typeface="Calibri" pitchFamily="34" charset="0"/>
              </a:rPr>
              <a:t>24/7 access</a:t>
            </a:r>
            <a:br>
              <a:rPr lang="en-US" altLang="en-US" sz="2400" dirty="0">
                <a:solidFill>
                  <a:srgbClr val="0B2442"/>
                </a:solidFill>
                <a:latin typeface="Calibri" pitchFamily="34" charset="0"/>
              </a:rPr>
            </a:br>
            <a:endParaRPr lang="en-US" altLang="en-US" sz="1400" dirty="0">
              <a:solidFill>
                <a:srgbClr val="0B2442"/>
              </a:solidFill>
              <a:latin typeface="Calibri" pitchFamily="34" charset="0"/>
            </a:endParaRPr>
          </a:p>
          <a:p>
            <a:pPr indent="-288925">
              <a:spcBef>
                <a:spcPct val="0"/>
              </a:spcBef>
              <a:buClr>
                <a:srgbClr val="E4701E"/>
              </a:buClr>
            </a:pPr>
            <a:endParaRPr lang="en-US" altLang="en-US" sz="1000" dirty="0">
              <a:solidFill>
                <a:srgbClr val="0B2442"/>
              </a:solidFill>
              <a:latin typeface="Calibri" pitchFamily="34" charset="0"/>
            </a:endParaRPr>
          </a:p>
          <a:p>
            <a:pPr indent="-288925">
              <a:spcBef>
                <a:spcPct val="0"/>
              </a:spcBef>
              <a:buClr>
                <a:srgbClr val="E4701E"/>
              </a:buClr>
            </a:pPr>
            <a:r>
              <a:rPr lang="en-US" altLang="en-US" sz="2400" dirty="0">
                <a:solidFill>
                  <a:srgbClr val="0B2442"/>
                </a:solidFill>
                <a:latin typeface="Calibri" pitchFamily="34" charset="0"/>
              </a:rPr>
              <a:t>Same tools, benefits and resources</a:t>
            </a:r>
            <a:br>
              <a:rPr lang="en-US" altLang="en-US" sz="2400" dirty="0">
                <a:solidFill>
                  <a:srgbClr val="0B2442"/>
                </a:solidFill>
                <a:latin typeface="Calibri" pitchFamily="34" charset="0"/>
              </a:rPr>
            </a:br>
            <a:endParaRPr lang="en-US" altLang="en-US" sz="1400" dirty="0">
              <a:solidFill>
                <a:srgbClr val="0B2442"/>
              </a:solidFill>
              <a:latin typeface="Calibri" pitchFamily="34" charset="0"/>
            </a:endParaRPr>
          </a:p>
          <a:p>
            <a:pPr indent="-288925">
              <a:spcBef>
                <a:spcPct val="0"/>
              </a:spcBef>
              <a:buClr>
                <a:srgbClr val="E4701E"/>
              </a:buClr>
            </a:pPr>
            <a:endParaRPr lang="en-US" altLang="en-US" sz="1000" dirty="0">
              <a:solidFill>
                <a:srgbClr val="0B2442"/>
              </a:solidFill>
              <a:latin typeface="Calibri" pitchFamily="34" charset="0"/>
            </a:endParaRPr>
          </a:p>
          <a:p>
            <a:pPr indent="-288925">
              <a:spcBef>
                <a:spcPct val="0"/>
              </a:spcBef>
              <a:buClr>
                <a:srgbClr val="E4701E"/>
              </a:buClr>
            </a:pPr>
            <a:r>
              <a:rPr lang="en-US" altLang="en-US" sz="2400" dirty="0">
                <a:solidFill>
                  <a:srgbClr val="0B2442"/>
                </a:solidFill>
                <a:latin typeface="Calibri" pitchFamily="34" charset="0"/>
              </a:rPr>
              <a:t>Download free for </a:t>
            </a:r>
            <a:r>
              <a:rPr lang="en-US" altLang="en-US" sz="2400" b="1" i="1" dirty="0">
                <a:solidFill>
                  <a:srgbClr val="0B2442"/>
                </a:solidFill>
                <a:latin typeface="Calibri" pitchFamily="34" charset="0"/>
              </a:rPr>
              <a:t>iOS</a:t>
            </a:r>
            <a:r>
              <a:rPr lang="en-US" altLang="en-US" sz="2400" dirty="0">
                <a:solidFill>
                  <a:srgbClr val="0B2442"/>
                </a:solidFill>
                <a:latin typeface="Calibri" pitchFamily="34" charset="0"/>
              </a:rPr>
              <a:t> and </a:t>
            </a:r>
            <a:r>
              <a:rPr lang="en-US" altLang="en-US" sz="2400" b="1" i="1" dirty="0">
                <a:solidFill>
                  <a:srgbClr val="0B2442"/>
                </a:solidFill>
                <a:latin typeface="Calibri" pitchFamily="34" charset="0"/>
              </a:rPr>
              <a:t>Android</a:t>
            </a:r>
            <a:r>
              <a:rPr lang="en-US" altLang="en-US" sz="2400" dirty="0">
                <a:solidFill>
                  <a:srgbClr val="0B2442"/>
                </a:solidFill>
                <a:latin typeface="Calibri" pitchFamily="34" charset="0"/>
              </a:rPr>
              <a:t> mobile devices</a:t>
            </a:r>
          </a:p>
        </p:txBody>
      </p:sp>
      <p:sp>
        <p:nvSpPr>
          <p:cNvPr id="44036" name="Rectangle 2"/>
          <p:cNvSpPr txBox="1">
            <a:spLocks noChangeArrowheads="1"/>
          </p:cNvSpPr>
          <p:nvPr/>
        </p:nvSpPr>
        <p:spPr bwMode="auto">
          <a:xfrm>
            <a:off x="830233" y="1518515"/>
            <a:ext cx="419896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a:solidFill>
                  <a:srgbClr val="E4701E"/>
                </a:solidFill>
                <a:latin typeface="Calibri" pitchFamily="34" charset="0"/>
                <a:ea typeface="Verdana" pitchFamily="34" charset="0"/>
                <a:cs typeface="Verdana" pitchFamily="34" charset="0"/>
              </a:rPr>
              <a:t>iPhone</a:t>
            </a:r>
            <a:r>
              <a:rPr lang="en-US" altLang="en-US" sz="3600" dirty="0">
                <a:solidFill>
                  <a:srgbClr val="E4701E"/>
                </a:solidFill>
                <a:latin typeface="Calibri Light" panose="020F0302020204030204" pitchFamily="34" charset="0"/>
                <a:ea typeface="Verdana" pitchFamily="34" charset="0"/>
                <a:cs typeface="Calibri Light" panose="020F0302020204030204" pitchFamily="34" charset="0"/>
              </a:rPr>
              <a:t>/</a:t>
            </a:r>
            <a:r>
              <a:rPr lang="en-US" altLang="en-US" sz="3600" b="1" dirty="0">
                <a:solidFill>
                  <a:srgbClr val="E4701E"/>
                </a:solidFill>
                <a:latin typeface="Calibri" pitchFamily="34" charset="0"/>
                <a:ea typeface="Verdana" pitchFamily="34" charset="0"/>
                <a:cs typeface="Verdana" pitchFamily="34" charset="0"/>
              </a:rPr>
              <a:t>Android</a:t>
            </a:r>
            <a:r>
              <a:rPr lang="en-US" altLang="en-US" sz="3600" dirty="0">
                <a:solidFill>
                  <a:srgbClr val="E4701E"/>
                </a:solidFill>
                <a:latin typeface="Calibri" pitchFamily="34" charset="0"/>
                <a:ea typeface="Verdana" pitchFamily="34" charset="0"/>
                <a:cs typeface="Verdana" pitchFamily="34" charset="0"/>
              </a:rPr>
              <a:t> </a:t>
            </a:r>
            <a:r>
              <a:rPr lang="en-US" altLang="en-US" sz="3600" b="1" dirty="0">
                <a:solidFill>
                  <a:srgbClr val="E4701E"/>
                </a:solidFill>
                <a:latin typeface="Calibri" panose="020F0502020204030204" pitchFamily="34" charset="0"/>
                <a:ea typeface="Verdana" pitchFamily="34" charset="0"/>
                <a:cs typeface="Calibri" panose="020F0502020204030204" pitchFamily="34" charset="0"/>
              </a:rPr>
              <a:t>App</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6456" y="480266"/>
            <a:ext cx="3578359" cy="4852426"/>
          </a:xfrm>
          <a:prstGeom prst="rect">
            <a:avLst/>
          </a:prstGeom>
          <a:effectLst>
            <a:outerShdw blurRad="266700" algn="ctr" rotWithShape="0">
              <a:srgbClr val="000000">
                <a:alpha val="3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542" y="1967207"/>
            <a:ext cx="533400" cy="533400"/>
          </a:xfrm>
          <a:prstGeom prst="rect">
            <a:avLst/>
          </a:prstGeom>
          <a:ln>
            <a:noFill/>
          </a:ln>
          <a:effectLst>
            <a:outerShdw blurRad="190500" algn="tl" rotWithShape="0">
              <a:srgbClr val="000000">
                <a:alpha val="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0763" y="3458412"/>
            <a:ext cx="473136" cy="473136"/>
          </a:xfrm>
          <a:prstGeom prst="rect">
            <a:avLst/>
          </a:prstGeom>
          <a:ln>
            <a:noFill/>
          </a:ln>
          <a:effectLst>
            <a:outerShdw blurRad="190500" algn="tl" rotWithShape="0">
              <a:srgbClr val="000000">
                <a:alpha val="0"/>
              </a:srgbClr>
            </a:outerShdw>
          </a:effectLst>
        </p:spPr>
      </p:pic>
      <p:sp>
        <p:nvSpPr>
          <p:cNvPr id="6" name="TextBox 5"/>
          <p:cNvSpPr txBox="1"/>
          <p:nvPr/>
        </p:nvSpPr>
        <p:spPr>
          <a:xfrm>
            <a:off x="6591058" y="3947280"/>
            <a:ext cx="1678557" cy="584775"/>
          </a:xfrm>
          <a:prstGeom prst="rect">
            <a:avLst/>
          </a:prstGeom>
          <a:noFill/>
        </p:spPr>
        <p:txBody>
          <a:bodyPr wrap="square" rtlCol="0">
            <a:spAutoFit/>
          </a:bodyPr>
          <a:lstStyle/>
          <a:p>
            <a:pPr algn="ctr"/>
            <a:r>
              <a:rPr lang="en-US" sz="1600" b="1" i="1" dirty="0">
                <a:solidFill>
                  <a:srgbClr val="0B2442"/>
                </a:solidFill>
              </a:rPr>
              <a:t>More</a:t>
            </a:r>
            <a:r>
              <a:rPr lang="en-US" sz="1600" i="1" dirty="0"/>
              <a:t> </a:t>
            </a:r>
            <a:r>
              <a:rPr lang="en-US" sz="1600" i="1" dirty="0">
                <a:solidFill>
                  <a:srgbClr val="0B2442"/>
                </a:solidFill>
              </a:rPr>
              <a:t>Benefits, </a:t>
            </a:r>
            <a:r>
              <a:rPr lang="en-US" sz="1600" b="1" i="1" dirty="0">
                <a:solidFill>
                  <a:srgbClr val="0B2442"/>
                </a:solidFill>
              </a:rPr>
              <a:t>Better</a:t>
            </a:r>
            <a:r>
              <a:rPr lang="en-US" sz="1600" i="1" dirty="0"/>
              <a:t> </a:t>
            </a:r>
            <a:r>
              <a:rPr lang="en-US" sz="1600" i="1" dirty="0">
                <a:solidFill>
                  <a:srgbClr val="0B2442"/>
                </a:solidFill>
              </a:rPr>
              <a:t>Results.</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1157" y="3402018"/>
            <a:ext cx="1313324" cy="449228"/>
          </a:xfrm>
          <a:prstGeom prst="rect">
            <a:avLst/>
          </a:prstGeom>
          <a:effectLst>
            <a:glow rad="317500">
              <a:schemeClr val="bg1">
                <a:alpha val="37000"/>
              </a:schemeClr>
            </a:glow>
            <a:outerShdw blurRad="50800" dist="50800" dir="5400000" algn="ctr" rotWithShape="0">
              <a:srgbClr val="000000">
                <a:alpha val="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6694" y="1305742"/>
            <a:ext cx="2007280" cy="3226313"/>
          </a:xfrm>
          <a:prstGeom prst="rect">
            <a:avLst/>
          </a:prstGeom>
        </p:spPr>
      </p:pic>
      <p:sp>
        <p:nvSpPr>
          <p:cNvPr id="11" name="TextBox 10"/>
          <p:cNvSpPr txBox="1"/>
          <p:nvPr/>
        </p:nvSpPr>
        <p:spPr>
          <a:xfrm>
            <a:off x="967587" y="5299229"/>
            <a:ext cx="3657105" cy="1292662"/>
          </a:xfrm>
          <a:prstGeom prst="rect">
            <a:avLst/>
          </a:prstGeom>
          <a:noFill/>
        </p:spPr>
        <p:txBody>
          <a:bodyPr wrap="square" rtlCol="0">
            <a:spAutoFit/>
          </a:bodyPr>
          <a:lstStyle/>
          <a:p>
            <a:pPr algn="ctr"/>
            <a:r>
              <a:rPr lang="en-US" sz="2400" b="1" dirty="0">
                <a:solidFill>
                  <a:schemeClr val="bg1"/>
                </a:solidFill>
                <a:effectLst>
                  <a:outerShdw blurRad="50800" dist="38100" dir="8100000" algn="tr" rotWithShape="0">
                    <a:prstClr val="black">
                      <a:alpha val="40000"/>
                    </a:prstClr>
                  </a:outerShdw>
                </a:effectLst>
              </a:rPr>
              <a:t>Download the app from </a:t>
            </a:r>
            <a:br>
              <a:rPr lang="en-US" sz="2400" b="1" dirty="0">
                <a:solidFill>
                  <a:schemeClr val="bg1"/>
                </a:solidFill>
                <a:effectLst>
                  <a:outerShdw blurRad="50800" dist="38100" dir="8100000" algn="tr" rotWithShape="0">
                    <a:prstClr val="black">
                      <a:alpha val="40000"/>
                    </a:prstClr>
                  </a:outerShdw>
                </a:effectLst>
              </a:rPr>
            </a:br>
            <a:r>
              <a:rPr lang="en-US" sz="2400" b="1" dirty="0">
                <a:solidFill>
                  <a:schemeClr val="bg1"/>
                </a:solidFill>
                <a:effectLst>
                  <a:outerShdw blurRad="50800" dist="38100" dir="8100000" algn="tr" rotWithShape="0">
                    <a:prstClr val="black">
                      <a:alpha val="40000"/>
                    </a:prstClr>
                  </a:outerShdw>
                </a:effectLst>
              </a:rPr>
              <a:t>the app store by searching</a:t>
            </a:r>
          </a:p>
          <a:p>
            <a:pPr algn="ctr"/>
            <a:endParaRPr lang="en-US" sz="1200" b="1" dirty="0">
              <a:solidFill>
                <a:schemeClr val="bg1"/>
              </a:solidFill>
            </a:endParaRPr>
          </a:p>
          <a:p>
            <a:pPr algn="ctr"/>
            <a:r>
              <a:rPr lang="en-US" dirty="0">
                <a:latin typeface="Calibri Light" panose="020F0302020204030204" pitchFamily="34" charset="0"/>
                <a:cs typeface="Calibri Light" panose="020F0302020204030204" pitchFamily="34" charset="0"/>
              </a:rPr>
              <a:t>‘ESI EMPLOYEE ASSISTANCE’</a:t>
            </a:r>
          </a:p>
        </p:txBody>
      </p:sp>
      <p:pic>
        <p:nvPicPr>
          <p:cNvPr id="16" name="Picture 15"/>
          <p:cNvPicPr>
            <a:picLocks noChangeAspect="1"/>
          </p:cNvPicPr>
          <p:nvPr/>
        </p:nvPicPr>
        <p:blipFill>
          <a:blip r:embed="rId9"/>
          <a:stretch>
            <a:fillRect/>
          </a:stretch>
        </p:blipFill>
        <p:spPr>
          <a:xfrm>
            <a:off x="5300682" y="5902632"/>
            <a:ext cx="1389395" cy="409016"/>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10"/>
          <a:stretch>
            <a:fillRect/>
          </a:stretch>
        </p:blipFill>
        <p:spPr>
          <a:xfrm>
            <a:off x="6934202" y="5905215"/>
            <a:ext cx="1404497" cy="411533"/>
          </a:xfrm>
          <a:prstGeom prst="rect">
            <a:avLst/>
          </a:prstGeom>
          <a:ln>
            <a:noFill/>
          </a:ln>
          <a:effectLst>
            <a:outerShdw blurRad="190500" algn="tl" rotWithShape="0">
              <a:srgbClr val="000000">
                <a:alpha val="70000"/>
              </a:srgbClr>
            </a:outerShdw>
          </a:effectLst>
        </p:spPr>
      </p:pic>
      <p:pic>
        <p:nvPicPr>
          <p:cNvPr id="18" name="Picture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584201" y="304800"/>
            <a:ext cx="219780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57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506415" y="1447802"/>
            <a:ext cx="4979987"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nSpc>
                <a:spcPct val="110000"/>
              </a:lnSpc>
              <a:spcBef>
                <a:spcPct val="50000"/>
              </a:spcBef>
              <a:buClr>
                <a:schemeClr val="accent6">
                  <a:lumMod val="75000"/>
                </a:schemeClr>
              </a:buClr>
              <a:buFontTx/>
              <a:buNone/>
            </a:pPr>
            <a:r>
              <a:rPr lang="en-US" altLang="en-US" sz="3600" b="1" i="1" dirty="0">
                <a:solidFill>
                  <a:schemeClr val="accent6">
                    <a:lumMod val="75000"/>
                  </a:schemeClr>
                </a:solidFill>
                <a:latin typeface="Calibri" pitchFamily="34" charset="0"/>
              </a:rPr>
              <a:t>Visit the EAP Website!</a:t>
            </a:r>
          </a:p>
        </p:txBody>
      </p:sp>
      <p:sp>
        <p:nvSpPr>
          <p:cNvPr id="5" name="Rectangle 8"/>
          <p:cNvSpPr txBox="1">
            <a:spLocks noChangeArrowheads="1"/>
          </p:cNvSpPr>
          <p:nvPr/>
        </p:nvSpPr>
        <p:spPr>
          <a:xfrm>
            <a:off x="685800" y="3008240"/>
            <a:ext cx="3962400" cy="15240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85750">
              <a:buClr>
                <a:schemeClr val="accent6">
                  <a:lumMod val="75000"/>
                </a:schemeClr>
              </a:buClr>
            </a:pPr>
            <a:r>
              <a:rPr lang="en-US" altLang="en-US" sz="2400" dirty="0">
                <a:solidFill>
                  <a:srgbClr val="0B2442"/>
                </a:solidFill>
                <a:latin typeface="Calibri" pitchFamily="34" charset="0"/>
              </a:rPr>
              <a:t>Learn About the EAP</a:t>
            </a:r>
            <a:br>
              <a:rPr lang="en-US" altLang="en-US" sz="2400" dirty="0">
                <a:solidFill>
                  <a:srgbClr val="0B2442"/>
                </a:solidFill>
                <a:latin typeface="Calibri" pitchFamily="34" charset="0"/>
              </a:rPr>
            </a:br>
            <a:endParaRPr lang="en-US" altLang="en-US" sz="2400" dirty="0">
              <a:solidFill>
                <a:srgbClr val="0B2442"/>
              </a:solidFill>
              <a:latin typeface="Calibri" pitchFamily="34" charset="0"/>
            </a:endParaRPr>
          </a:p>
          <a:p>
            <a:pPr indent="-285750">
              <a:buClr>
                <a:schemeClr val="accent6">
                  <a:lumMod val="75000"/>
                </a:schemeClr>
              </a:buClr>
            </a:pPr>
            <a:r>
              <a:rPr lang="en-US" altLang="en-US" sz="2400" dirty="0">
                <a:solidFill>
                  <a:srgbClr val="0B2442"/>
                </a:solidFill>
                <a:latin typeface="Calibri" pitchFamily="34" charset="0"/>
              </a:rPr>
              <a:t>Thousands of Resources</a:t>
            </a:r>
          </a:p>
          <a:p>
            <a:pPr indent="-285750">
              <a:buClr>
                <a:schemeClr val="accent6">
                  <a:lumMod val="75000"/>
                </a:schemeClr>
              </a:buClr>
            </a:pPr>
            <a:endParaRPr lang="en-US" altLang="en-US" sz="2000" dirty="0">
              <a:solidFill>
                <a:srgbClr val="0B2442"/>
              </a:solidFill>
              <a:latin typeface="Calibri" pitchFamily="34" charset="0"/>
            </a:endParaRPr>
          </a:p>
          <a:p>
            <a:pPr indent="-285750">
              <a:buClr>
                <a:schemeClr val="accent6">
                  <a:lumMod val="75000"/>
                </a:schemeClr>
              </a:buClr>
            </a:pPr>
            <a:r>
              <a:rPr lang="en-US" altLang="en-US" sz="2400" dirty="0">
                <a:solidFill>
                  <a:srgbClr val="0B2442"/>
                </a:solidFill>
                <a:latin typeface="Calibri" pitchFamily="34" charset="0"/>
              </a:rPr>
              <a:t>Download the EAP App</a:t>
            </a:r>
          </a:p>
        </p:txBody>
      </p:sp>
      <p:sp>
        <p:nvSpPr>
          <p:cNvPr id="6" name="TextBox 1"/>
          <p:cNvSpPr txBox="1">
            <a:spLocks noChangeArrowheads="1"/>
          </p:cNvSpPr>
          <p:nvPr/>
        </p:nvSpPr>
        <p:spPr bwMode="auto">
          <a:xfrm>
            <a:off x="506412" y="2119315"/>
            <a:ext cx="3608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Clr>
                <a:schemeClr val="accent6">
                  <a:lumMod val="75000"/>
                </a:schemeClr>
              </a:buClr>
              <a:buFontTx/>
              <a:buNone/>
            </a:pPr>
            <a:r>
              <a:rPr lang="en-US" altLang="en-US" sz="2400" b="1" dirty="0" smtClean="0">
                <a:solidFill>
                  <a:srgbClr val="0B2442"/>
                </a:solidFill>
                <a:latin typeface="Calibri" pitchFamily="34" charset="0"/>
              </a:rPr>
              <a:t>www.HigherEdEAP.com</a:t>
            </a:r>
            <a:endParaRPr lang="en-US" altLang="en-US" sz="2400" b="1" dirty="0">
              <a:solidFill>
                <a:srgbClr val="0B2442"/>
              </a:solidFill>
              <a:latin typeface="Calibr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453" y="2513671"/>
            <a:ext cx="2735193" cy="1723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4116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116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11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15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81000" y="2286002"/>
            <a:ext cx="79248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nSpc>
                <a:spcPct val="110000"/>
              </a:lnSpc>
              <a:spcBef>
                <a:spcPct val="50000"/>
              </a:spcBef>
              <a:buClr>
                <a:schemeClr val="accent6">
                  <a:lumMod val="75000"/>
                </a:schemeClr>
              </a:buClr>
              <a:buFontTx/>
              <a:buNone/>
            </a:pPr>
            <a:r>
              <a:rPr lang="en-US" altLang="en-US" sz="2400" b="1" dirty="0">
                <a:solidFill>
                  <a:srgbClr val="0B2442"/>
                </a:solidFill>
                <a:latin typeface="Calibri" pitchFamily="34" charset="0"/>
              </a:rPr>
              <a:t>All contacts and records are confidential – except when required by law to disclose:</a:t>
            </a:r>
          </a:p>
        </p:txBody>
      </p:sp>
      <p:sp>
        <p:nvSpPr>
          <p:cNvPr id="5" name="Rectangle 8"/>
          <p:cNvSpPr txBox="1">
            <a:spLocks noChangeArrowheads="1"/>
          </p:cNvSpPr>
          <p:nvPr/>
        </p:nvSpPr>
        <p:spPr>
          <a:xfrm>
            <a:off x="533400" y="3342513"/>
            <a:ext cx="5638800" cy="16002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87338">
              <a:buClr>
                <a:schemeClr val="accent6">
                  <a:lumMod val="75000"/>
                </a:schemeClr>
              </a:buClr>
            </a:pPr>
            <a:r>
              <a:rPr lang="en-US" altLang="en-US" sz="2400" dirty="0">
                <a:solidFill>
                  <a:srgbClr val="0B2442"/>
                </a:solidFill>
                <a:latin typeface="Calibri" pitchFamily="34" charset="0"/>
              </a:rPr>
              <a:t>Threats of Harm to Self or Others</a:t>
            </a:r>
          </a:p>
          <a:p>
            <a:pPr indent="-287338">
              <a:buClr>
                <a:schemeClr val="accent6">
                  <a:lumMod val="75000"/>
                </a:schemeClr>
              </a:buClr>
            </a:pPr>
            <a:endParaRPr lang="en-US" altLang="en-US" sz="2400" dirty="0">
              <a:solidFill>
                <a:srgbClr val="0B2442"/>
              </a:solidFill>
              <a:latin typeface="Calibri" pitchFamily="34" charset="0"/>
            </a:endParaRPr>
          </a:p>
          <a:p>
            <a:pPr indent="-287338">
              <a:buClr>
                <a:schemeClr val="accent6">
                  <a:lumMod val="75000"/>
                </a:schemeClr>
              </a:buClr>
            </a:pPr>
            <a:r>
              <a:rPr lang="en-US" altLang="en-US" sz="2400" dirty="0">
                <a:solidFill>
                  <a:srgbClr val="0B2442"/>
                </a:solidFill>
                <a:latin typeface="Calibri" pitchFamily="34" charset="0"/>
              </a:rPr>
              <a:t>Child or Elder Abuse</a:t>
            </a:r>
          </a:p>
        </p:txBody>
      </p:sp>
      <p:sp>
        <p:nvSpPr>
          <p:cNvPr id="6" name="Rectangle 17"/>
          <p:cNvSpPr>
            <a:spLocks noGrp="1" noChangeArrowheads="1"/>
          </p:cNvSpPr>
          <p:nvPr>
            <p:ph type="title"/>
          </p:nvPr>
        </p:nvSpPr>
        <p:spPr>
          <a:xfrm>
            <a:off x="381000" y="1447800"/>
            <a:ext cx="5029200" cy="533400"/>
          </a:xfrm>
          <a:noFill/>
        </p:spPr>
        <p:txBody>
          <a:bodyPr>
            <a:noAutofit/>
          </a:bodyPr>
          <a:lstStyle/>
          <a:p>
            <a:pPr algn="l" eaLnBrk="1" hangingPunct="1">
              <a:buClr>
                <a:schemeClr val="accent6">
                  <a:lumMod val="75000"/>
                </a:schemeClr>
              </a:buClr>
            </a:pPr>
            <a:r>
              <a:rPr lang="en-US" altLang="en-US" sz="4000" dirty="0">
                <a:solidFill>
                  <a:schemeClr val="accent6">
                    <a:lumMod val="75000"/>
                  </a:schemeClr>
                </a:solidFill>
                <a:latin typeface="Calibri" pitchFamily="34" charset="0"/>
              </a:rPr>
              <a:t>Confidentiality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123790"/>
            <a:ext cx="2888002" cy="2037646"/>
          </a:xfrm>
          <a:prstGeom prst="rect">
            <a:avLst/>
          </a:prstGeom>
          <a:noFill/>
          <a:ln>
            <a:no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3704116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26" y="1464998"/>
            <a:ext cx="758548" cy="262996"/>
          </a:xfrm>
          <a:prstGeom prst="rect">
            <a:avLst/>
          </a:prstGeom>
          <a:noFill/>
          <a:ln>
            <a:noFill/>
          </a:ln>
        </p:spPr>
      </p:pic>
    </p:spTree>
    <p:extLst>
      <p:ext uri="{BB962C8B-B14F-4D97-AF65-F5344CB8AC3E}">
        <p14:creationId xmlns:p14="http://schemas.microsoft.com/office/powerpoint/2010/main" val="3704116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828992" y="609600"/>
            <a:ext cx="5541956" cy="6119457"/>
          </a:xfrm>
          <a:prstGeom prst="rect">
            <a:avLst/>
          </a:prstGeom>
        </p:spPr>
      </p:pic>
      <p:sp>
        <p:nvSpPr>
          <p:cNvPr id="3" name="Rectangle 2"/>
          <p:cNvSpPr txBox="1">
            <a:spLocks noChangeArrowheads="1"/>
          </p:cNvSpPr>
          <p:nvPr/>
        </p:nvSpPr>
        <p:spPr bwMode="auto">
          <a:xfrm>
            <a:off x="1454745" y="435838"/>
            <a:ext cx="6539309" cy="4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chemeClr val="accent6">
                  <a:lumMod val="75000"/>
                </a:schemeClr>
              </a:buClr>
              <a:defRPr/>
            </a:pPr>
            <a:r>
              <a:rPr lang="en-US" sz="3600" b="1" kern="0" dirty="0" smtClean="0">
                <a:solidFill>
                  <a:schemeClr val="accent6">
                    <a:lumMod val="75000"/>
                  </a:schemeClr>
                </a:solidFill>
                <a:latin typeface="Calibri" panose="020F0502020204030204" pitchFamily="34" charset="0"/>
              </a:rPr>
              <a:t>Higher Ed EAP </a:t>
            </a:r>
            <a:r>
              <a:rPr lang="en-US" sz="3600" b="1" kern="0" dirty="0">
                <a:solidFill>
                  <a:schemeClr val="accent6">
                    <a:lumMod val="75000"/>
                  </a:schemeClr>
                </a:solidFill>
                <a:latin typeface="Calibri" panose="020F0502020204030204" pitchFamily="34" charset="0"/>
              </a:rPr>
              <a:t>Solutions:</a:t>
            </a:r>
          </a:p>
        </p:txBody>
      </p:sp>
      <p:sp>
        <p:nvSpPr>
          <p:cNvPr id="5" name="Rectangle 3"/>
          <p:cNvSpPr txBox="1">
            <a:spLocks noChangeArrowheads="1"/>
          </p:cNvSpPr>
          <p:nvPr/>
        </p:nvSpPr>
        <p:spPr bwMode="auto">
          <a:xfrm>
            <a:off x="558460" y="3133633"/>
            <a:ext cx="3276600" cy="11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50000"/>
              </a:spcBef>
              <a:buClr>
                <a:schemeClr val="accent6">
                  <a:lumMod val="75000"/>
                </a:schemeClr>
              </a:buClr>
              <a:buNone/>
              <a:defRPr/>
            </a:pPr>
            <a:r>
              <a:rPr lang="en-US" sz="2000" b="1" kern="0" dirty="0">
                <a:solidFill>
                  <a:schemeClr val="accent3">
                    <a:lumMod val="75000"/>
                  </a:schemeClr>
                </a:solidFill>
                <a:latin typeface="Calibri" panose="020F0502020204030204" pitchFamily="34" charset="0"/>
              </a:rPr>
              <a:t>Self-Help Resources</a:t>
            </a:r>
          </a:p>
          <a:p>
            <a:pPr marL="233363" indent="-174625" eaLnBrk="1" hangingPunct="1">
              <a:spcBef>
                <a:spcPct val="50000"/>
              </a:spcBef>
              <a:buClr>
                <a:schemeClr val="accent3">
                  <a:lumMod val="75000"/>
                </a:schemeClr>
              </a:buClr>
              <a:defRPr/>
            </a:pPr>
            <a:r>
              <a:rPr lang="en-US" sz="1400" kern="0" dirty="0">
                <a:solidFill>
                  <a:srgbClr val="0B2442"/>
                </a:solidFill>
                <a:latin typeface="Calibri" panose="020F0502020204030204" pitchFamily="34" charset="0"/>
              </a:rPr>
              <a:t>Wellness and Lifestyle Benefits</a:t>
            </a:r>
          </a:p>
          <a:p>
            <a:pPr marL="233363" indent="-174625" eaLnBrk="1" hangingPunct="1">
              <a:spcBef>
                <a:spcPct val="50000"/>
              </a:spcBef>
              <a:buClr>
                <a:schemeClr val="accent3">
                  <a:lumMod val="75000"/>
                </a:schemeClr>
              </a:buClr>
              <a:defRPr/>
            </a:pPr>
            <a:r>
              <a:rPr lang="en-US" sz="1400" kern="0" dirty="0">
                <a:solidFill>
                  <a:srgbClr val="0B2442"/>
                </a:solidFill>
                <a:latin typeface="Calibri" panose="020F0502020204030204" pitchFamily="34" charset="0"/>
              </a:rPr>
              <a:t>Specialized Resource Centers</a:t>
            </a:r>
            <a:endParaRPr lang="en-US" sz="1400" b="1" kern="0" dirty="0">
              <a:solidFill>
                <a:srgbClr val="0B2442"/>
              </a:solidFill>
              <a:latin typeface="Calibri" panose="020F0502020204030204" pitchFamily="34" charset="0"/>
            </a:endParaRPr>
          </a:p>
        </p:txBody>
      </p:sp>
      <p:sp>
        <p:nvSpPr>
          <p:cNvPr id="4" name="Rectangle 3"/>
          <p:cNvSpPr/>
          <p:nvPr/>
        </p:nvSpPr>
        <p:spPr>
          <a:xfrm>
            <a:off x="2290395" y="1514708"/>
            <a:ext cx="3200400" cy="707886"/>
          </a:xfrm>
          <a:prstGeom prst="rect">
            <a:avLst/>
          </a:prstGeom>
        </p:spPr>
        <p:txBody>
          <a:bodyPr wrap="square">
            <a:spAutoFit/>
          </a:bodyPr>
          <a:lstStyle/>
          <a:p>
            <a:pPr>
              <a:spcBef>
                <a:spcPct val="50000"/>
              </a:spcBef>
              <a:buClr>
                <a:schemeClr val="accent6">
                  <a:lumMod val="75000"/>
                </a:schemeClr>
              </a:buClr>
              <a:defRPr/>
            </a:pPr>
            <a:r>
              <a:rPr lang="en-US" sz="2000" b="1" kern="0" dirty="0">
                <a:solidFill>
                  <a:srgbClr val="0B2442"/>
                </a:solidFill>
                <a:latin typeface="Calibri" panose="020F0502020204030204" pitchFamily="34" charset="0"/>
              </a:rPr>
              <a:t>Ongoing Telephonic </a:t>
            </a:r>
            <a:br>
              <a:rPr lang="en-US" sz="2000" b="1" kern="0" dirty="0">
                <a:solidFill>
                  <a:srgbClr val="0B2442"/>
                </a:solidFill>
                <a:latin typeface="Calibri" panose="020F0502020204030204" pitchFamily="34" charset="0"/>
              </a:rPr>
            </a:br>
            <a:r>
              <a:rPr lang="en-US" sz="2000" b="1" kern="0" dirty="0">
                <a:solidFill>
                  <a:srgbClr val="0B2442"/>
                </a:solidFill>
                <a:latin typeface="Calibri" panose="020F0502020204030204" pitchFamily="34" charset="0"/>
              </a:rPr>
              <a:t>Counseling</a:t>
            </a:r>
          </a:p>
        </p:txBody>
      </p:sp>
      <p:sp>
        <p:nvSpPr>
          <p:cNvPr id="7" name="Rectangle 6"/>
          <p:cNvSpPr/>
          <p:nvPr/>
        </p:nvSpPr>
        <p:spPr>
          <a:xfrm>
            <a:off x="5045623" y="1618314"/>
            <a:ext cx="2800452" cy="707886"/>
          </a:xfrm>
          <a:prstGeom prst="rect">
            <a:avLst/>
          </a:prstGeom>
        </p:spPr>
        <p:txBody>
          <a:bodyPr wrap="square">
            <a:spAutoFit/>
          </a:bodyPr>
          <a:lstStyle/>
          <a:p>
            <a:pPr>
              <a:spcBef>
                <a:spcPct val="50000"/>
              </a:spcBef>
              <a:buClr>
                <a:schemeClr val="accent6">
                  <a:lumMod val="75000"/>
                </a:schemeClr>
              </a:buClr>
              <a:defRPr/>
            </a:pPr>
            <a:r>
              <a:rPr lang="en-US" sz="2000" b="1" kern="0" dirty="0" smtClean="0">
                <a:solidFill>
                  <a:srgbClr val="108BC2"/>
                </a:solidFill>
                <a:latin typeface="Calibri" panose="020F0502020204030204" pitchFamily="34" charset="0"/>
              </a:rPr>
              <a:t>Face-to-face </a:t>
            </a:r>
            <a:br>
              <a:rPr lang="en-US" sz="2000" b="1" kern="0" dirty="0" smtClean="0">
                <a:solidFill>
                  <a:srgbClr val="108BC2"/>
                </a:solidFill>
                <a:latin typeface="Calibri" panose="020F0502020204030204" pitchFamily="34" charset="0"/>
              </a:rPr>
            </a:br>
            <a:r>
              <a:rPr lang="en-US" sz="2000" b="1" kern="0" dirty="0" smtClean="0">
                <a:solidFill>
                  <a:srgbClr val="108BC2"/>
                </a:solidFill>
                <a:latin typeface="Calibri" panose="020F0502020204030204" pitchFamily="34" charset="0"/>
              </a:rPr>
              <a:t>Counseling  </a:t>
            </a:r>
            <a:endParaRPr lang="en-US" sz="2000" b="1" kern="0" dirty="0">
              <a:solidFill>
                <a:srgbClr val="108BC2"/>
              </a:solidFill>
              <a:latin typeface="Calibri" panose="020F0502020204030204" pitchFamily="34" charset="0"/>
            </a:endParaRPr>
          </a:p>
        </p:txBody>
      </p:sp>
      <p:sp>
        <p:nvSpPr>
          <p:cNvPr id="8" name="Rectangle 7"/>
          <p:cNvSpPr/>
          <p:nvPr/>
        </p:nvSpPr>
        <p:spPr>
          <a:xfrm>
            <a:off x="5991267" y="3057352"/>
            <a:ext cx="2223686" cy="400110"/>
          </a:xfrm>
          <a:prstGeom prst="rect">
            <a:avLst/>
          </a:prstGeom>
        </p:spPr>
        <p:txBody>
          <a:bodyPr wrap="none">
            <a:spAutoFit/>
          </a:bodyPr>
          <a:lstStyle/>
          <a:p>
            <a:pPr marL="285750" indent="-285750">
              <a:spcBef>
                <a:spcPct val="50000"/>
              </a:spcBef>
              <a:buClr>
                <a:schemeClr val="accent6">
                  <a:lumMod val="75000"/>
                </a:schemeClr>
              </a:buClr>
              <a:defRPr/>
            </a:pPr>
            <a:r>
              <a:rPr lang="en-US" sz="2000" b="1" kern="0" dirty="0">
                <a:solidFill>
                  <a:schemeClr val="accent2">
                    <a:lumMod val="75000"/>
                  </a:schemeClr>
                </a:solidFill>
                <a:latin typeface="Calibri" panose="020F0502020204030204" pitchFamily="34" charset="0"/>
              </a:rPr>
              <a:t>Work-Life Benefits </a:t>
            </a:r>
          </a:p>
        </p:txBody>
      </p:sp>
      <p:sp>
        <p:nvSpPr>
          <p:cNvPr id="9" name="Rectangle 8"/>
          <p:cNvSpPr/>
          <p:nvPr/>
        </p:nvSpPr>
        <p:spPr>
          <a:xfrm>
            <a:off x="5566027" y="3373734"/>
            <a:ext cx="2977343" cy="954107"/>
          </a:xfrm>
          <a:prstGeom prst="rect">
            <a:avLst/>
          </a:prstGeom>
        </p:spPr>
        <p:txBody>
          <a:bodyPr wrap="square">
            <a:spAutoFit/>
          </a:bodyPr>
          <a:lstStyle/>
          <a:p>
            <a:pPr lvl="1">
              <a:spcBef>
                <a:spcPct val="50000"/>
              </a:spcBef>
              <a:buClr>
                <a:schemeClr val="accent6">
                  <a:lumMod val="75000"/>
                </a:schemeClr>
              </a:buClr>
              <a:defRPr/>
            </a:pPr>
            <a:r>
              <a:rPr lang="en-US" sz="1400" kern="0" dirty="0">
                <a:solidFill>
                  <a:srgbClr val="0B2442"/>
                </a:solidFill>
                <a:latin typeface="Calibri" panose="020F0502020204030204" pitchFamily="34" charset="0"/>
              </a:rPr>
              <a:t>Legal, Financial/Debt Services, Child and Elder Care Benefits, Personal Assistant, Adoption and Special Needs</a:t>
            </a:r>
          </a:p>
        </p:txBody>
      </p:sp>
      <p:sp>
        <p:nvSpPr>
          <p:cNvPr id="10" name="Rectangle 9"/>
          <p:cNvSpPr/>
          <p:nvPr/>
        </p:nvSpPr>
        <p:spPr>
          <a:xfrm>
            <a:off x="4468029" y="5029772"/>
            <a:ext cx="2577345" cy="707886"/>
          </a:xfrm>
          <a:prstGeom prst="rect">
            <a:avLst/>
          </a:prstGeom>
        </p:spPr>
        <p:txBody>
          <a:bodyPr wrap="square">
            <a:spAutoFit/>
          </a:bodyPr>
          <a:lstStyle/>
          <a:p>
            <a:pPr marL="285750" lvl="1">
              <a:spcBef>
                <a:spcPct val="50000"/>
              </a:spcBef>
              <a:buClr>
                <a:schemeClr val="accent6">
                  <a:lumMod val="75000"/>
                </a:schemeClr>
              </a:buClr>
              <a:buSzPct val="125000"/>
              <a:defRPr/>
            </a:pPr>
            <a:r>
              <a:rPr lang="en-US" sz="2000" b="1" kern="0" dirty="0">
                <a:solidFill>
                  <a:srgbClr val="C89800"/>
                </a:solidFill>
                <a:latin typeface="Calibri" panose="020F0502020204030204" pitchFamily="34" charset="0"/>
              </a:rPr>
              <a:t>Peak Performance </a:t>
            </a:r>
            <a:br>
              <a:rPr lang="en-US" sz="2000" b="1" kern="0" dirty="0">
                <a:solidFill>
                  <a:srgbClr val="C89800"/>
                </a:solidFill>
                <a:latin typeface="Calibri" panose="020F0502020204030204" pitchFamily="34" charset="0"/>
              </a:rPr>
            </a:br>
            <a:r>
              <a:rPr lang="en-US" sz="2000" b="1" kern="0" dirty="0">
                <a:solidFill>
                  <a:srgbClr val="C89800"/>
                </a:solidFill>
                <a:latin typeface="Calibri" panose="020F0502020204030204" pitchFamily="34" charset="0"/>
              </a:rPr>
              <a:t>Coaching</a:t>
            </a:r>
          </a:p>
        </p:txBody>
      </p:sp>
      <p:sp>
        <p:nvSpPr>
          <p:cNvPr id="11" name="Rectangle 10"/>
          <p:cNvSpPr/>
          <p:nvPr/>
        </p:nvSpPr>
        <p:spPr>
          <a:xfrm>
            <a:off x="2560508" y="4914028"/>
            <a:ext cx="3106700" cy="1138773"/>
          </a:xfrm>
          <a:prstGeom prst="rect">
            <a:avLst/>
          </a:prstGeom>
        </p:spPr>
        <p:txBody>
          <a:bodyPr wrap="square">
            <a:spAutoFit/>
          </a:bodyPr>
          <a:lstStyle/>
          <a:p>
            <a:pPr>
              <a:spcBef>
                <a:spcPct val="50000"/>
              </a:spcBef>
              <a:buClr>
                <a:schemeClr val="accent6">
                  <a:lumMod val="75000"/>
                </a:schemeClr>
              </a:buClr>
              <a:defRPr/>
            </a:pPr>
            <a:r>
              <a:rPr lang="en-US" b="1" kern="0" dirty="0">
                <a:solidFill>
                  <a:schemeClr val="accent6">
                    <a:lumMod val="75000"/>
                  </a:schemeClr>
                </a:solidFill>
                <a:latin typeface="Calibri" panose="020F0502020204030204" pitchFamily="34" charset="0"/>
              </a:rPr>
              <a:t>Personal and </a:t>
            </a:r>
            <a:r>
              <a:rPr lang="en-US" b="1" kern="0" dirty="0" smtClean="0">
                <a:solidFill>
                  <a:schemeClr val="accent6">
                    <a:lumMod val="75000"/>
                  </a:schemeClr>
                </a:solidFill>
                <a:latin typeface="Calibri" panose="020F0502020204030204" pitchFamily="34" charset="0"/>
              </a:rPr>
              <a:t/>
            </a:r>
            <a:br>
              <a:rPr lang="en-US" b="1" kern="0" dirty="0" smtClean="0">
                <a:solidFill>
                  <a:schemeClr val="accent6">
                    <a:lumMod val="75000"/>
                  </a:schemeClr>
                </a:solidFill>
                <a:latin typeface="Calibri" panose="020F0502020204030204" pitchFamily="34" charset="0"/>
              </a:rPr>
            </a:br>
            <a:r>
              <a:rPr lang="en-US" b="1" kern="0" dirty="0" smtClean="0">
                <a:solidFill>
                  <a:schemeClr val="accent6">
                    <a:lumMod val="75000"/>
                  </a:schemeClr>
                </a:solidFill>
                <a:latin typeface="Calibri" panose="020F0502020204030204" pitchFamily="34" charset="0"/>
              </a:rPr>
              <a:t>Professional </a:t>
            </a:r>
            <a:br>
              <a:rPr lang="en-US" b="1" kern="0" dirty="0" smtClean="0">
                <a:solidFill>
                  <a:schemeClr val="accent6">
                    <a:lumMod val="75000"/>
                  </a:schemeClr>
                </a:solidFill>
                <a:latin typeface="Calibri" panose="020F0502020204030204" pitchFamily="34" charset="0"/>
              </a:rPr>
            </a:br>
            <a:r>
              <a:rPr lang="en-US" b="1" kern="0" dirty="0" smtClean="0">
                <a:solidFill>
                  <a:schemeClr val="accent6">
                    <a:lumMod val="75000"/>
                  </a:schemeClr>
                </a:solidFill>
                <a:latin typeface="Calibri" panose="020F0502020204030204" pitchFamily="34" charset="0"/>
              </a:rPr>
              <a:t>Development </a:t>
            </a:r>
            <a:r>
              <a:rPr lang="en-US" sz="2000" b="1" kern="0" dirty="0" smtClean="0">
                <a:solidFill>
                  <a:schemeClr val="accent6">
                    <a:lumMod val="75000"/>
                  </a:schemeClr>
                </a:solidFill>
                <a:latin typeface="Calibri" panose="020F0502020204030204" pitchFamily="34" charset="0"/>
              </a:rPr>
              <a:t/>
            </a:r>
            <a:br>
              <a:rPr lang="en-US" sz="2000" b="1" kern="0" dirty="0" smtClean="0">
                <a:solidFill>
                  <a:schemeClr val="accent6">
                    <a:lumMod val="75000"/>
                  </a:schemeClr>
                </a:solidFill>
                <a:latin typeface="Calibri" panose="020F0502020204030204" pitchFamily="34" charset="0"/>
              </a:rPr>
            </a:br>
            <a:r>
              <a:rPr lang="en-US" sz="1400" i="1" kern="0" dirty="0" smtClean="0">
                <a:solidFill>
                  <a:srgbClr val="0B2442"/>
                </a:solidFill>
                <a:latin typeface="Calibri" panose="020F0502020204030204" pitchFamily="34" charset="0"/>
              </a:rPr>
              <a:t>Online </a:t>
            </a:r>
            <a:r>
              <a:rPr lang="en-US" sz="1400" i="1" kern="0" dirty="0">
                <a:solidFill>
                  <a:srgbClr val="0B2442"/>
                </a:solidFill>
                <a:latin typeface="Calibri" panose="020F0502020204030204" pitchFamily="34" charset="0"/>
              </a:rPr>
              <a:t>Training Center</a:t>
            </a:r>
          </a:p>
        </p:txBody>
      </p:sp>
      <p:sp>
        <p:nvSpPr>
          <p:cNvPr id="26" name="Isosceles Triangle 25"/>
          <p:cNvSpPr/>
          <p:nvPr/>
        </p:nvSpPr>
        <p:spPr>
          <a:xfrm rot="9027482">
            <a:off x="3561294" y="2444394"/>
            <a:ext cx="1345467" cy="1181760"/>
          </a:xfrm>
          <a:prstGeom prst="triangle">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p:cNvSpPr/>
          <p:nvPr/>
        </p:nvSpPr>
        <p:spPr>
          <a:xfrm rot="5400000">
            <a:off x="3217862" y="3078449"/>
            <a:ext cx="1345467" cy="118176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p:cNvSpPr/>
          <p:nvPr/>
        </p:nvSpPr>
        <p:spPr>
          <a:xfrm rot="8946908">
            <a:off x="3579799" y="4010997"/>
            <a:ext cx="1345467" cy="118176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rot="19845718">
            <a:off x="4253827" y="3673183"/>
            <a:ext cx="1345467" cy="118176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16200000">
            <a:off x="4618486" y="3092428"/>
            <a:ext cx="1345467" cy="118176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12681577">
            <a:off x="4279481" y="2477448"/>
            <a:ext cx="1345467" cy="1181760"/>
          </a:xfrm>
          <a:prstGeom prst="triangle">
            <a:avLst/>
          </a:prstGeom>
          <a:solidFill>
            <a:srgbClr val="11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7154" y="2591874"/>
            <a:ext cx="517175" cy="517175"/>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0590" y="2637151"/>
            <a:ext cx="568138" cy="493321"/>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1138" y="3257407"/>
            <a:ext cx="1037827" cy="839342"/>
          </a:xfrm>
          <a:prstGeom prst="rect">
            <a:avLst/>
          </a:prstGeom>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5271" y="4186799"/>
            <a:ext cx="517175" cy="517175"/>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5403" y="4194114"/>
            <a:ext cx="517175" cy="506663"/>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0886" y="3429468"/>
            <a:ext cx="517175" cy="517175"/>
          </a:xfrm>
          <a:prstGeom prst="rect">
            <a:avLst/>
          </a:prstGeom>
        </p:spPr>
      </p:pic>
    </p:spTree>
    <p:extLst>
      <p:ext uri="{BB962C8B-B14F-4D97-AF65-F5344CB8AC3E}">
        <p14:creationId xmlns:p14="http://schemas.microsoft.com/office/powerpoint/2010/main" val="1598353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8"/>
          <p:cNvSpPr txBox="1">
            <a:spLocks noChangeArrowheads="1"/>
          </p:cNvSpPr>
          <p:nvPr/>
        </p:nvSpPr>
        <p:spPr>
          <a:xfrm>
            <a:off x="76200" y="1600200"/>
            <a:ext cx="5943600" cy="34290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Assisting you with Life’s Problems and Distractions</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Helping You Take Advantage of Life’s Opportunities</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Call anytime 24/7/365 </a:t>
            </a:r>
            <a:r>
              <a:rPr lang="en-US" altLang="en-US" sz="2000" i="1" dirty="0">
                <a:solidFill>
                  <a:schemeClr val="bg1"/>
                </a:solidFill>
                <a:latin typeface="Calibri" pitchFamily="34" charset="0"/>
              </a:rPr>
              <a:t>optimum time is 8am – 8pm</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Employer-Provided Benefit</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No Cost to You and Immediate Family Members</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24/7/365 Access</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Strictly Confidential</a:t>
            </a:r>
          </a:p>
          <a:p>
            <a:pPr marL="398463" indent="-284163">
              <a:buClr>
                <a:schemeClr val="bg1"/>
              </a:buClr>
              <a:buFont typeface="Wingdings" panose="05000000000000000000" pitchFamily="2" charset="2"/>
              <a:buChar char="ü"/>
            </a:pPr>
            <a:endParaRPr lang="en-US" altLang="en-US" sz="800" dirty="0">
              <a:solidFill>
                <a:schemeClr val="bg1"/>
              </a:solidFill>
              <a:latin typeface="Calibri" pitchFamily="34" charset="0"/>
            </a:endParaRPr>
          </a:p>
          <a:p>
            <a:pPr marL="398463" indent="-284163">
              <a:buClr>
                <a:schemeClr val="bg1"/>
              </a:buClr>
              <a:buFont typeface="Wingdings" panose="05000000000000000000" pitchFamily="2" charset="2"/>
              <a:buChar char="ü"/>
            </a:pPr>
            <a:r>
              <a:rPr lang="en-US" altLang="en-US" sz="2000" dirty="0">
                <a:solidFill>
                  <a:schemeClr val="bg1"/>
                </a:solidFill>
                <a:latin typeface="Calibri" pitchFamily="34" charset="0"/>
              </a:rPr>
              <a:t>99% Overall Member Satisfaction Rate!</a:t>
            </a:r>
          </a:p>
        </p:txBody>
      </p:sp>
      <p:sp>
        <p:nvSpPr>
          <p:cNvPr id="5" name="Rectangle 18"/>
          <p:cNvSpPr>
            <a:spLocks noGrp="1" noChangeArrowheads="1"/>
          </p:cNvSpPr>
          <p:nvPr>
            <p:ph type="title"/>
          </p:nvPr>
        </p:nvSpPr>
        <p:spPr>
          <a:xfrm>
            <a:off x="304800" y="762000"/>
            <a:ext cx="6324600" cy="533400"/>
          </a:xfrm>
          <a:noFill/>
        </p:spPr>
        <p:txBody>
          <a:bodyPr>
            <a:noAutofit/>
          </a:bodyPr>
          <a:lstStyle/>
          <a:p>
            <a:pPr algn="l" eaLnBrk="1" hangingPunct="1"/>
            <a:r>
              <a:rPr lang="en-US" altLang="en-US" sz="4000" i="1" dirty="0">
                <a:solidFill>
                  <a:schemeClr val="bg1"/>
                </a:solidFill>
                <a:latin typeface="Calibri" pitchFamily="34" charset="0"/>
              </a:rPr>
              <a:t>Let’s Recap</a:t>
            </a:r>
          </a:p>
        </p:txBody>
      </p:sp>
    </p:spTree>
    <p:extLst>
      <p:ext uri="{BB962C8B-B14F-4D97-AF65-F5344CB8AC3E}">
        <p14:creationId xmlns:p14="http://schemas.microsoft.com/office/powerpoint/2010/main" val="3704116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B2442"/>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867400" y="3352800"/>
            <a:ext cx="281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3200" b="1" kern="0" dirty="0">
              <a:solidFill>
                <a:srgbClr val="FF0000"/>
              </a:solidFill>
              <a:latin typeface="Calibri" panose="020F0502020204030204" pitchFamily="34" charset="0"/>
            </a:endParaRPr>
          </a:p>
        </p:txBody>
      </p:sp>
      <p:sp>
        <p:nvSpPr>
          <p:cNvPr id="7" name="Rectangle 10"/>
          <p:cNvSpPr>
            <a:spLocks noGrp="1" noChangeArrowheads="1"/>
          </p:cNvSpPr>
          <p:nvPr>
            <p:ph type="title"/>
          </p:nvPr>
        </p:nvSpPr>
        <p:spPr>
          <a:xfrm>
            <a:off x="1371600" y="3733800"/>
            <a:ext cx="6400800" cy="533400"/>
          </a:xfrm>
          <a:noFill/>
        </p:spPr>
        <p:txBody>
          <a:bodyPr>
            <a:noAutofit/>
          </a:bodyPr>
          <a:lstStyle/>
          <a:p>
            <a:pPr eaLnBrk="1" hangingPunct="1"/>
            <a:r>
              <a:rPr lang="en-US" altLang="en-US" sz="4000" i="1" dirty="0">
                <a:solidFill>
                  <a:schemeClr val="bg1"/>
                </a:solidFill>
                <a:latin typeface="Calibri" pitchFamily="34" charset="0"/>
              </a:rPr>
              <a:t>Questions &amp; Discussion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573" y="1676400"/>
            <a:ext cx="2238854" cy="1905000"/>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 name="Rectangle 13"/>
          <p:cNvSpPr/>
          <p:nvPr/>
        </p:nvSpPr>
        <p:spPr>
          <a:xfrm>
            <a:off x="1084472" y="-6553"/>
            <a:ext cx="6924834" cy="68580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0" name="Rectangle 13"/>
          <p:cNvSpPr/>
          <p:nvPr/>
        </p:nvSpPr>
        <p:spPr>
          <a:xfrm>
            <a:off x="1084472" y="-6553"/>
            <a:ext cx="6669063" cy="68580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Rectangle 13"/>
          <p:cNvSpPr/>
          <p:nvPr/>
        </p:nvSpPr>
        <p:spPr>
          <a:xfrm>
            <a:off x="457200" y="8467"/>
            <a:ext cx="7086600" cy="684298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6" name="Picture Placeholder 5">
            <a:extLst>
              <a:ext uri="{FF2B5EF4-FFF2-40B4-BE49-F238E27FC236}">
                <a16:creationId xmlns:a16="http://schemas.microsoft.com/office/drawing/2014/main" xmlns="" id="{DA03F152-4089-4D43-A3DF-B042EF422DA7}"/>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tretch>
            <a:fillRect/>
          </a:stretch>
        </p:blipFill>
        <p:spPr>
          <a:xfrm>
            <a:off x="3863" y="-6553"/>
            <a:ext cx="7266069" cy="6857999"/>
          </a:xfrm>
        </p:spPr>
      </p:pic>
      <p:sp>
        <p:nvSpPr>
          <p:cNvPr id="7" name="Parallelogram 6"/>
          <p:cNvSpPr/>
          <p:nvPr/>
        </p:nvSpPr>
        <p:spPr>
          <a:xfrm>
            <a:off x="1" y="5813075"/>
            <a:ext cx="9143999" cy="1024734"/>
          </a:xfrm>
          <a:prstGeom prst="parallelogram">
            <a:avLst>
              <a:gd name="adj" fmla="val 82142"/>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66592" y="5814278"/>
            <a:ext cx="6840892" cy="646331"/>
          </a:xfrm>
          <a:prstGeom prst="rect">
            <a:avLst/>
          </a:prstGeom>
        </p:spPr>
        <p:txBody>
          <a:bodyPr wrap="square">
            <a:spAutoFit/>
          </a:bodyPr>
          <a:lstStyle/>
          <a:p>
            <a:r>
              <a:rPr lang="en-US" altLang="en-US" sz="3600" b="1" dirty="0">
                <a:solidFill>
                  <a:srgbClr val="E46F1C"/>
                </a:solidFill>
                <a:latin typeface="Calibri" pitchFamily="34" charset="0"/>
              </a:rPr>
              <a:t>Supervisor Orientation </a:t>
            </a:r>
          </a:p>
        </p:txBody>
      </p:sp>
      <p:sp>
        <p:nvSpPr>
          <p:cNvPr id="25" name="Parallelogram 24"/>
          <p:cNvSpPr/>
          <p:nvPr/>
        </p:nvSpPr>
        <p:spPr>
          <a:xfrm>
            <a:off x="1" y="6448342"/>
            <a:ext cx="7619999" cy="389467"/>
          </a:xfrm>
          <a:prstGeom prst="parallelogram">
            <a:avLst>
              <a:gd name="adj" fmla="val 82142"/>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
          <p:cNvSpPr txBox="1">
            <a:spLocks noChangeArrowheads="1"/>
          </p:cNvSpPr>
          <p:nvPr/>
        </p:nvSpPr>
        <p:spPr bwMode="auto">
          <a:xfrm>
            <a:off x="857067" y="6408915"/>
            <a:ext cx="4474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2400" b="1" dirty="0">
                <a:solidFill>
                  <a:schemeClr val="bg1"/>
                </a:solidFill>
                <a:latin typeface="Calibri" pitchFamily="34" charset="0"/>
              </a:rPr>
              <a:t>800-252-4555 </a:t>
            </a:r>
            <a:r>
              <a:rPr lang="en-US" altLang="en-US" sz="2400" dirty="0">
                <a:solidFill>
                  <a:schemeClr val="bg1"/>
                </a:solidFill>
                <a:latin typeface="Calibri" pitchFamily="34" charset="0"/>
              </a:rPr>
              <a:t>|</a:t>
            </a:r>
            <a:r>
              <a:rPr lang="en-US" altLang="en-US" sz="2400" b="1" dirty="0">
                <a:solidFill>
                  <a:schemeClr val="bg1"/>
                </a:solidFill>
                <a:latin typeface="Calibri" pitchFamily="34" charset="0"/>
              </a:rPr>
              <a:t> </a:t>
            </a:r>
            <a:r>
              <a:rPr lang="en-US" altLang="en-US" sz="2400" dirty="0">
                <a:solidFill>
                  <a:schemeClr val="bg1"/>
                </a:solidFill>
                <a:latin typeface="Calibri Light" panose="020F0302020204030204" pitchFamily="34" charset="0"/>
                <a:cs typeface="Calibri Light" panose="020F0302020204030204" pitchFamily="34" charset="0"/>
              </a:rPr>
              <a:t>www.theEAP.com</a:t>
            </a:r>
          </a:p>
        </p:txBody>
      </p:sp>
      <p:pic>
        <p:nvPicPr>
          <p:cNvPr id="12"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465442" y="4343400"/>
            <a:ext cx="2645705" cy="91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09587" y="2209800"/>
            <a:ext cx="8124825" cy="336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227013">
              <a:lnSpc>
                <a:spcPct val="110000"/>
              </a:lnSpc>
              <a:spcBef>
                <a:spcPct val="50000"/>
              </a:spcBef>
              <a:buClr>
                <a:schemeClr val="accent6">
                  <a:lumMod val="75000"/>
                </a:schemeClr>
              </a:buClr>
            </a:pPr>
            <a:r>
              <a:rPr lang="en-US" altLang="en-US" sz="2000" dirty="0">
                <a:solidFill>
                  <a:srgbClr val="0B2442"/>
                </a:solidFill>
                <a:latin typeface="Calibri" pitchFamily="34" charset="0"/>
              </a:rPr>
              <a:t>HR Consultation</a:t>
            </a:r>
          </a:p>
          <a:p>
            <a:pPr indent="-227013">
              <a:lnSpc>
                <a:spcPct val="110000"/>
              </a:lnSpc>
              <a:spcBef>
                <a:spcPct val="50000"/>
              </a:spcBef>
              <a:buClr>
                <a:schemeClr val="accent6">
                  <a:lumMod val="75000"/>
                </a:schemeClr>
              </a:buClr>
            </a:pPr>
            <a:r>
              <a:rPr lang="en-US" altLang="en-US" sz="2000" dirty="0">
                <a:solidFill>
                  <a:srgbClr val="0B2442"/>
                </a:solidFill>
                <a:latin typeface="Calibri" pitchFamily="34" charset="0"/>
              </a:rPr>
              <a:t>Voluntary and Suggested Referrals</a:t>
            </a:r>
          </a:p>
          <a:p>
            <a:pPr indent="-227013">
              <a:lnSpc>
                <a:spcPct val="110000"/>
              </a:lnSpc>
              <a:spcBef>
                <a:spcPct val="50000"/>
              </a:spcBef>
              <a:buClr>
                <a:schemeClr val="accent6">
                  <a:lumMod val="75000"/>
                </a:schemeClr>
              </a:buClr>
            </a:pPr>
            <a:r>
              <a:rPr lang="en-US" altLang="en-US" sz="2000" dirty="0">
                <a:solidFill>
                  <a:srgbClr val="0B2442"/>
                </a:solidFill>
                <a:latin typeface="Calibri" pitchFamily="34" charset="0"/>
              </a:rPr>
              <a:t>Administrative Referral Program</a:t>
            </a:r>
          </a:p>
          <a:p>
            <a:pPr indent="-227013">
              <a:lnSpc>
                <a:spcPct val="110000"/>
              </a:lnSpc>
              <a:spcBef>
                <a:spcPct val="50000"/>
              </a:spcBef>
              <a:buClr>
                <a:schemeClr val="accent6">
                  <a:lumMod val="75000"/>
                </a:schemeClr>
              </a:buClr>
            </a:pPr>
            <a:r>
              <a:rPr lang="en-US" altLang="en-US" sz="2000" dirty="0">
                <a:solidFill>
                  <a:srgbClr val="0B2442"/>
                </a:solidFill>
                <a:latin typeface="Calibri" pitchFamily="34" charset="0"/>
              </a:rPr>
              <a:t>On-Site Trauma Responses</a:t>
            </a:r>
          </a:p>
          <a:p>
            <a:pPr indent="-227013">
              <a:lnSpc>
                <a:spcPct val="110000"/>
              </a:lnSpc>
              <a:spcBef>
                <a:spcPct val="50000"/>
              </a:spcBef>
              <a:buClr>
                <a:schemeClr val="accent6">
                  <a:lumMod val="75000"/>
                </a:schemeClr>
              </a:buClr>
            </a:pPr>
            <a:r>
              <a:rPr lang="en-US" altLang="en-US" sz="2000" dirty="0">
                <a:solidFill>
                  <a:srgbClr val="0B2442"/>
                </a:solidFill>
                <a:latin typeface="Calibri" pitchFamily="34" charset="0"/>
              </a:rPr>
              <a:t>Online Training Center &amp; Coaching</a:t>
            </a:r>
          </a:p>
          <a:p>
            <a:pPr indent="-227013">
              <a:lnSpc>
                <a:spcPct val="110000"/>
              </a:lnSpc>
              <a:spcBef>
                <a:spcPct val="50000"/>
              </a:spcBef>
              <a:buClr>
                <a:schemeClr val="accent6">
                  <a:lumMod val="75000"/>
                </a:schemeClr>
              </a:buClr>
            </a:pPr>
            <a:r>
              <a:rPr lang="en-US" altLang="en-US" sz="2000" dirty="0">
                <a:solidFill>
                  <a:srgbClr val="0B2442"/>
                </a:solidFill>
                <a:latin typeface="Calibri" pitchFamily="34" charset="0"/>
              </a:rPr>
              <a:t>DOT and Drug-Free Workplace Compliance and Management Training</a:t>
            </a:r>
          </a:p>
          <a:p>
            <a:pPr indent="-227013">
              <a:lnSpc>
                <a:spcPct val="110000"/>
              </a:lnSpc>
              <a:spcBef>
                <a:spcPct val="50000"/>
              </a:spcBef>
              <a:buClr>
                <a:schemeClr val="accent6">
                  <a:lumMod val="75000"/>
                </a:schemeClr>
              </a:buClr>
            </a:pPr>
            <a:r>
              <a:rPr lang="en-US" altLang="en-US" sz="2000" dirty="0">
                <a:solidFill>
                  <a:srgbClr val="0B2442"/>
                </a:solidFill>
                <a:latin typeface="Calibri" pitchFamily="34" charset="0"/>
              </a:rPr>
              <a:t>Supervisor Resource Center</a:t>
            </a:r>
          </a:p>
        </p:txBody>
      </p:sp>
      <p:sp>
        <p:nvSpPr>
          <p:cNvPr id="5" name="Rectangle 5"/>
          <p:cNvSpPr>
            <a:spLocks noGrp="1" noChangeArrowheads="1"/>
          </p:cNvSpPr>
          <p:nvPr>
            <p:ph type="title"/>
          </p:nvPr>
        </p:nvSpPr>
        <p:spPr>
          <a:xfrm>
            <a:off x="533400" y="1473708"/>
            <a:ext cx="5029200" cy="533400"/>
          </a:xfrm>
          <a:noFill/>
        </p:spPr>
        <p:txBody>
          <a:bodyPr>
            <a:noAutofit/>
          </a:bodyPr>
          <a:lstStyle/>
          <a:p>
            <a:pPr algn="l" eaLnBrk="1" hangingPunct="1"/>
            <a:r>
              <a:rPr lang="en-US" altLang="en-US" sz="4000" b="1" dirty="0">
                <a:solidFill>
                  <a:schemeClr val="accent6">
                    <a:lumMod val="75000"/>
                  </a:schemeClr>
                </a:solidFill>
                <a:latin typeface="Calibri" pitchFamily="34" charset="0"/>
                <a:cs typeface="Arial" pitchFamily="34" charset="0"/>
              </a:rPr>
              <a:t>EAP Employer Services</a:t>
            </a:r>
          </a:p>
        </p:txBody>
      </p:sp>
      <p:sp>
        <p:nvSpPr>
          <p:cNvPr id="2" name="Rectangle 1"/>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2"/>
          <p:cNvSpPr>
            <a:spLocks noChangeArrowheads="1"/>
          </p:cNvSpPr>
          <p:nvPr/>
        </p:nvSpPr>
        <p:spPr bwMode="auto">
          <a:xfrm>
            <a:off x="523875" y="1762125"/>
            <a:ext cx="624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4000" b="1" dirty="0">
                <a:solidFill>
                  <a:schemeClr val="accent6">
                    <a:lumMod val="75000"/>
                  </a:schemeClr>
                </a:solidFill>
                <a:latin typeface="Calibri" pitchFamily="34" charset="0"/>
              </a:rPr>
              <a:t>HR Consultation</a:t>
            </a:r>
          </a:p>
        </p:txBody>
      </p:sp>
      <p:sp>
        <p:nvSpPr>
          <p:cNvPr id="5" name="Rectangle 3"/>
          <p:cNvSpPr>
            <a:spLocks noChangeArrowheads="1"/>
          </p:cNvSpPr>
          <p:nvPr/>
        </p:nvSpPr>
        <p:spPr bwMode="auto">
          <a:xfrm>
            <a:off x="523877" y="2486025"/>
            <a:ext cx="7629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342900">
              <a:buClr>
                <a:schemeClr val="accent6">
                  <a:lumMod val="75000"/>
                </a:schemeClr>
              </a:buClr>
            </a:pPr>
            <a:endParaRPr lang="en-US" altLang="en-US" sz="2400" dirty="0">
              <a:solidFill>
                <a:srgbClr val="0B2442"/>
              </a:solidFill>
              <a:latin typeface="Calibri" pitchFamily="34" charset="0"/>
            </a:endParaRPr>
          </a:p>
          <a:p>
            <a:pPr indent="-342900">
              <a:buClr>
                <a:schemeClr val="accent6">
                  <a:lumMod val="75000"/>
                </a:schemeClr>
              </a:buClr>
            </a:pPr>
            <a:r>
              <a:rPr lang="en-US" altLang="en-US" sz="2400" dirty="0">
                <a:solidFill>
                  <a:srgbClr val="0B2442"/>
                </a:solidFill>
                <a:latin typeface="Calibri" pitchFamily="34" charset="0"/>
              </a:rPr>
              <a:t>Consultations are provided in virtually every critical area of human resource management</a:t>
            </a:r>
          </a:p>
          <a:p>
            <a:pPr indent="-342900">
              <a:buClr>
                <a:schemeClr val="accent6">
                  <a:lumMod val="75000"/>
                </a:schemeClr>
              </a:buClr>
              <a:buNone/>
            </a:pPr>
            <a:endParaRPr lang="en-US" altLang="en-US" sz="2400" dirty="0">
              <a:solidFill>
                <a:srgbClr val="0B2442"/>
              </a:solidFill>
              <a:latin typeface="Calibri" pitchFamily="34" charset="0"/>
            </a:endParaRPr>
          </a:p>
          <a:p>
            <a:pPr indent="-342900">
              <a:buClr>
                <a:schemeClr val="accent6">
                  <a:lumMod val="75000"/>
                </a:schemeClr>
              </a:buClr>
            </a:pPr>
            <a:r>
              <a:rPr lang="en-US" altLang="en-US" sz="2400" dirty="0">
                <a:solidFill>
                  <a:srgbClr val="0B2442"/>
                </a:solidFill>
                <a:latin typeface="Calibri" pitchFamily="34" charset="0"/>
              </a:rPr>
              <a:t>Supervisors and HR Managers have access to our Senior Counselors and Senior Professionals in Human Resources (SPHR) when complex employee issues arise</a:t>
            </a:r>
          </a:p>
        </p:txBody>
      </p:sp>
      <p:sp>
        <p:nvSpPr>
          <p:cNvPr id="4" name="Rectangle 3"/>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38200" y="4173538"/>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spcBef>
                <a:spcPct val="0"/>
              </a:spcBef>
              <a:buClr>
                <a:schemeClr val="accent6">
                  <a:lumMod val="75000"/>
                </a:schemeClr>
              </a:buClr>
              <a:buFontTx/>
              <a:buNone/>
            </a:pPr>
            <a:r>
              <a:rPr lang="en-US" altLang="en-US" sz="2800" b="1" dirty="0">
                <a:solidFill>
                  <a:srgbClr val="0B2442"/>
                </a:solidFill>
                <a:latin typeface="Calibri" pitchFamily="34" charset="0"/>
              </a:rPr>
              <a:t>Suggested Referral</a:t>
            </a:r>
          </a:p>
        </p:txBody>
      </p:sp>
      <p:sp>
        <p:nvSpPr>
          <p:cNvPr id="5" name="Rectangle 9"/>
          <p:cNvSpPr>
            <a:spLocks noChangeArrowheads="1"/>
          </p:cNvSpPr>
          <p:nvPr/>
        </p:nvSpPr>
        <p:spPr bwMode="auto">
          <a:xfrm>
            <a:off x="685800" y="1371602"/>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3600" b="1" dirty="0">
                <a:solidFill>
                  <a:schemeClr val="accent6">
                    <a:lumMod val="75000"/>
                  </a:schemeClr>
                </a:solidFill>
                <a:latin typeface="Calibri" pitchFamily="34" charset="0"/>
              </a:rPr>
              <a:t>Voluntary and Suggested Referrals</a:t>
            </a:r>
          </a:p>
        </p:txBody>
      </p:sp>
      <p:sp>
        <p:nvSpPr>
          <p:cNvPr id="6" name="Rectangle 10"/>
          <p:cNvSpPr>
            <a:spLocks noChangeArrowheads="1"/>
          </p:cNvSpPr>
          <p:nvPr/>
        </p:nvSpPr>
        <p:spPr bwMode="auto">
          <a:xfrm>
            <a:off x="1066800" y="2971800"/>
            <a:ext cx="7391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Clr>
                <a:schemeClr val="accent6">
                  <a:lumMod val="75000"/>
                </a:schemeClr>
              </a:buClr>
            </a:pPr>
            <a:r>
              <a:rPr lang="en-US" altLang="en-US" sz="2400" dirty="0">
                <a:solidFill>
                  <a:srgbClr val="0B2442"/>
                </a:solidFill>
                <a:latin typeface="Calibri" pitchFamily="34" charset="0"/>
              </a:rPr>
              <a:t>Regular employee communication results in high employee utilization of EAP services </a:t>
            </a:r>
            <a:br>
              <a:rPr lang="en-US" altLang="en-US" sz="2400" dirty="0">
                <a:solidFill>
                  <a:srgbClr val="0B2442"/>
                </a:solidFill>
                <a:latin typeface="Calibri" pitchFamily="34" charset="0"/>
              </a:rPr>
            </a:br>
            <a:endParaRPr lang="en-US" altLang="en-US" sz="2400" dirty="0">
              <a:solidFill>
                <a:srgbClr val="0B2442"/>
              </a:solidFill>
              <a:latin typeface="Calibri" pitchFamily="34" charset="0"/>
            </a:endParaRPr>
          </a:p>
        </p:txBody>
      </p:sp>
      <p:sp>
        <p:nvSpPr>
          <p:cNvPr id="7" name="Text Box 12"/>
          <p:cNvSpPr txBox="1">
            <a:spLocks noChangeArrowheads="1"/>
          </p:cNvSpPr>
          <p:nvPr/>
        </p:nvSpPr>
        <p:spPr bwMode="auto">
          <a:xfrm>
            <a:off x="685800" y="2268540"/>
            <a:ext cx="4648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spcBef>
                <a:spcPct val="0"/>
              </a:spcBef>
              <a:buClr>
                <a:schemeClr val="accent6">
                  <a:lumMod val="75000"/>
                </a:schemeClr>
              </a:buClr>
              <a:buFontTx/>
              <a:buNone/>
            </a:pPr>
            <a:r>
              <a:rPr lang="en-US" altLang="en-US" sz="2800" b="1" dirty="0">
                <a:solidFill>
                  <a:srgbClr val="0B2442"/>
                </a:solidFill>
                <a:latin typeface="Calibri" pitchFamily="34" charset="0"/>
              </a:rPr>
              <a:t>Voluntary Referral</a:t>
            </a:r>
          </a:p>
        </p:txBody>
      </p:sp>
      <p:sp>
        <p:nvSpPr>
          <p:cNvPr id="8" name="Text Box 13"/>
          <p:cNvSpPr txBox="1">
            <a:spLocks noChangeArrowheads="1"/>
          </p:cNvSpPr>
          <p:nvPr/>
        </p:nvSpPr>
        <p:spPr bwMode="auto">
          <a:xfrm>
            <a:off x="1066800" y="487838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spcBef>
                <a:spcPct val="0"/>
              </a:spcBef>
              <a:buClr>
                <a:schemeClr val="accent6">
                  <a:lumMod val="75000"/>
                </a:schemeClr>
              </a:buClr>
            </a:pPr>
            <a:r>
              <a:rPr lang="en-US" altLang="en-US" sz="2400" dirty="0">
                <a:solidFill>
                  <a:srgbClr val="0B2442"/>
                </a:solidFill>
                <a:latin typeface="Calibri" pitchFamily="34" charset="0"/>
              </a:rPr>
              <a:t>Supervisors can be effective in suggesting a distressed or struggling employee contact the EAP</a:t>
            </a:r>
          </a:p>
        </p:txBody>
      </p:sp>
      <p:sp>
        <p:nvSpPr>
          <p:cNvPr id="9" name="Rectangle 8"/>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428625" y="1455738"/>
            <a:ext cx="792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FontTx/>
              <a:buNone/>
            </a:pPr>
            <a:r>
              <a:rPr lang="en-US" altLang="en-US" sz="3600" b="1" dirty="0">
                <a:solidFill>
                  <a:schemeClr val="accent6">
                    <a:lumMod val="75000"/>
                  </a:schemeClr>
                </a:solidFill>
                <a:latin typeface="Calibri" pitchFamily="34" charset="0"/>
              </a:rPr>
              <a:t>Administrative Referral Program</a:t>
            </a:r>
          </a:p>
        </p:txBody>
      </p:sp>
      <p:sp>
        <p:nvSpPr>
          <p:cNvPr id="5" name="Rectangle 3"/>
          <p:cNvSpPr>
            <a:spLocks noChangeArrowheads="1"/>
          </p:cNvSpPr>
          <p:nvPr/>
        </p:nvSpPr>
        <p:spPr bwMode="auto">
          <a:xfrm>
            <a:off x="428625" y="2343150"/>
            <a:ext cx="76644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buClr>
                <a:srgbClr val="33BFFF"/>
              </a:buClr>
              <a:buFontTx/>
              <a:buNone/>
            </a:pPr>
            <a:r>
              <a:rPr lang="en-US" altLang="en-US" sz="2400" dirty="0">
                <a:solidFill>
                  <a:srgbClr val="0B2442"/>
                </a:solidFill>
                <a:latin typeface="Calibri" pitchFamily="34" charset="0"/>
              </a:rPr>
              <a:t>The Administrative Referral is a formal process to </a:t>
            </a:r>
            <a:r>
              <a:rPr lang="en-US" altLang="en-US" sz="2400" b="1" dirty="0">
                <a:solidFill>
                  <a:srgbClr val="0B2442"/>
                </a:solidFill>
                <a:latin typeface="Calibri" pitchFamily="34" charset="0"/>
              </a:rPr>
              <a:t>address policy violations  and unacceptable job performance.</a:t>
            </a:r>
          </a:p>
        </p:txBody>
      </p:sp>
      <p:sp>
        <p:nvSpPr>
          <p:cNvPr id="6" name="Rectangle 12"/>
          <p:cNvSpPr>
            <a:spLocks noChangeArrowheads="1"/>
          </p:cNvSpPr>
          <p:nvPr/>
        </p:nvSpPr>
        <p:spPr bwMode="auto">
          <a:xfrm>
            <a:off x="654050" y="3429000"/>
            <a:ext cx="7213600" cy="257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buClr>
                <a:schemeClr val="accent6">
                  <a:lumMod val="75000"/>
                </a:schemeClr>
              </a:buClr>
              <a:defRPr/>
            </a:pPr>
            <a:r>
              <a:rPr lang="en-US" altLang="en-US" sz="2400" dirty="0">
                <a:solidFill>
                  <a:srgbClr val="0B2442"/>
                </a:solidFill>
                <a:latin typeface="Calibri" panose="020F0502020204030204" pitchFamily="34" charset="0"/>
              </a:rPr>
              <a:t>When confronted with an employee performance problem, supervisors can consult with an EAP Clinical  Counselor and determine the best approach.  Options include Counseling, Coaching, and Training</a:t>
            </a:r>
          </a:p>
          <a:p>
            <a:pPr>
              <a:buClr>
                <a:schemeClr val="accent6">
                  <a:lumMod val="75000"/>
                </a:schemeClr>
              </a:buClr>
              <a:defRPr/>
            </a:pPr>
            <a:endParaRPr lang="en-US" altLang="en-US" sz="1050" dirty="0">
              <a:solidFill>
                <a:srgbClr val="0B2442"/>
              </a:solidFill>
              <a:latin typeface="Calibri" panose="020F0502020204030204" pitchFamily="34" charset="0"/>
            </a:endParaRPr>
          </a:p>
          <a:p>
            <a:pPr>
              <a:buClr>
                <a:schemeClr val="accent6">
                  <a:lumMod val="75000"/>
                </a:schemeClr>
              </a:buClr>
              <a:defRPr/>
            </a:pPr>
            <a:r>
              <a:rPr lang="en-US" altLang="en-US" sz="2400" dirty="0">
                <a:solidFill>
                  <a:srgbClr val="0B2442"/>
                </a:solidFill>
                <a:latin typeface="Calibri" panose="020F0502020204030204" pitchFamily="34" charset="0"/>
              </a:rPr>
              <a:t>More than half of referred employees return to full productivity</a:t>
            </a:r>
          </a:p>
        </p:txBody>
      </p:sp>
      <p:sp>
        <p:nvSpPr>
          <p:cNvPr id="7" name="Rectangle 6"/>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90550" y="2362200"/>
            <a:ext cx="6629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342900">
              <a:lnSpc>
                <a:spcPct val="90000"/>
              </a:lnSpc>
              <a:buClr>
                <a:schemeClr val="accent6">
                  <a:lumMod val="75000"/>
                </a:schemeClr>
              </a:buClr>
            </a:pPr>
            <a:r>
              <a:rPr lang="en-US" altLang="en-US" sz="2400" dirty="0">
                <a:solidFill>
                  <a:srgbClr val="0B2442"/>
                </a:solidFill>
                <a:latin typeface="Calibri" pitchFamily="34" charset="0"/>
              </a:rPr>
              <a:t>HR Teams up with EAP </a:t>
            </a:r>
          </a:p>
          <a:p>
            <a:pPr indent="-342900">
              <a:lnSpc>
                <a:spcPct val="90000"/>
              </a:lnSpc>
              <a:buClr>
                <a:schemeClr val="accent6">
                  <a:lumMod val="75000"/>
                </a:schemeClr>
              </a:buClr>
            </a:pPr>
            <a:endParaRPr lang="en-US" altLang="en-US" sz="2400" dirty="0">
              <a:solidFill>
                <a:srgbClr val="0B2442"/>
              </a:solidFill>
              <a:latin typeface="Calibri" pitchFamily="34" charset="0"/>
            </a:endParaRPr>
          </a:p>
          <a:p>
            <a:pPr indent="-342900">
              <a:lnSpc>
                <a:spcPct val="90000"/>
              </a:lnSpc>
              <a:buClr>
                <a:schemeClr val="accent6">
                  <a:lumMod val="75000"/>
                </a:schemeClr>
              </a:buClr>
            </a:pPr>
            <a:r>
              <a:rPr lang="en-US" altLang="en-US" sz="2400" dirty="0">
                <a:solidFill>
                  <a:srgbClr val="0B2442"/>
                </a:solidFill>
                <a:latin typeface="Calibri" pitchFamily="34" charset="0"/>
              </a:rPr>
              <a:t>Geared to save valuable employees</a:t>
            </a:r>
          </a:p>
          <a:p>
            <a:pPr indent="-342900">
              <a:lnSpc>
                <a:spcPct val="90000"/>
              </a:lnSpc>
              <a:buClr>
                <a:schemeClr val="accent6">
                  <a:lumMod val="75000"/>
                </a:schemeClr>
              </a:buClr>
            </a:pPr>
            <a:endParaRPr lang="en-US" altLang="en-US" sz="2400" dirty="0">
              <a:solidFill>
                <a:srgbClr val="0B2442"/>
              </a:solidFill>
              <a:latin typeface="Calibri" pitchFamily="34" charset="0"/>
            </a:endParaRPr>
          </a:p>
          <a:p>
            <a:pPr indent="-342900">
              <a:lnSpc>
                <a:spcPct val="90000"/>
              </a:lnSpc>
              <a:buClr>
                <a:schemeClr val="accent6">
                  <a:lumMod val="75000"/>
                </a:schemeClr>
              </a:buClr>
            </a:pPr>
            <a:r>
              <a:rPr lang="en-US" altLang="en-US" sz="2400" dirty="0">
                <a:solidFill>
                  <a:srgbClr val="0B2442"/>
                </a:solidFill>
                <a:latin typeface="Calibri" pitchFamily="34" charset="0"/>
              </a:rPr>
              <a:t>Should be used in conjunction with a progressive discipline process</a:t>
            </a:r>
          </a:p>
          <a:p>
            <a:pPr indent="-342900">
              <a:lnSpc>
                <a:spcPct val="90000"/>
              </a:lnSpc>
              <a:buClr>
                <a:schemeClr val="accent6">
                  <a:lumMod val="75000"/>
                </a:schemeClr>
              </a:buClr>
            </a:pPr>
            <a:endParaRPr lang="en-US" altLang="en-US" sz="2400" dirty="0">
              <a:solidFill>
                <a:srgbClr val="0B2442"/>
              </a:solidFill>
              <a:latin typeface="Calibri" pitchFamily="34" charset="0"/>
            </a:endParaRPr>
          </a:p>
          <a:p>
            <a:pPr indent="-342900">
              <a:lnSpc>
                <a:spcPct val="90000"/>
              </a:lnSpc>
              <a:buClr>
                <a:schemeClr val="accent6">
                  <a:lumMod val="75000"/>
                </a:schemeClr>
              </a:buClr>
            </a:pPr>
            <a:r>
              <a:rPr lang="en-US" altLang="en-US" sz="2400" dirty="0">
                <a:solidFill>
                  <a:srgbClr val="0B2442"/>
                </a:solidFill>
                <a:latin typeface="Calibri" pitchFamily="34" charset="0"/>
              </a:rPr>
              <a:t>Employee must be physically and psychologically fit for duty</a:t>
            </a:r>
          </a:p>
          <a:p>
            <a:pPr eaLnBrk="1" hangingPunct="1">
              <a:lnSpc>
                <a:spcPct val="90000"/>
              </a:lnSpc>
              <a:buClr>
                <a:srgbClr val="33BFFF"/>
              </a:buClr>
            </a:pPr>
            <a:endParaRPr lang="en-US" altLang="en-US" sz="2400" dirty="0">
              <a:solidFill>
                <a:srgbClr val="0B2442"/>
              </a:solidFill>
              <a:latin typeface="Calibri" pitchFamily="34" charset="0"/>
            </a:endParaRPr>
          </a:p>
        </p:txBody>
      </p:sp>
      <p:sp>
        <p:nvSpPr>
          <p:cNvPr id="5" name="Rectangle 5"/>
          <p:cNvSpPr>
            <a:spLocks noGrp="1" noChangeArrowheads="1"/>
          </p:cNvSpPr>
          <p:nvPr>
            <p:ph type="title"/>
          </p:nvPr>
        </p:nvSpPr>
        <p:spPr>
          <a:xfrm>
            <a:off x="554038" y="1524000"/>
            <a:ext cx="6303962" cy="533400"/>
          </a:xfrm>
          <a:noFill/>
        </p:spPr>
        <p:txBody>
          <a:bodyPr>
            <a:noAutofit/>
          </a:bodyPr>
          <a:lstStyle/>
          <a:p>
            <a:pPr algn="l" eaLnBrk="1" hangingPunct="1"/>
            <a:r>
              <a:rPr lang="en-US" altLang="en-US" sz="4000" dirty="0">
                <a:solidFill>
                  <a:schemeClr val="accent6">
                    <a:lumMod val="75000"/>
                  </a:schemeClr>
                </a:solidFill>
                <a:latin typeface="Calibri" pitchFamily="34" charset="0"/>
                <a:cs typeface="Arial" pitchFamily="34" charset="0"/>
              </a:rPr>
              <a:t>Administrative Referral</a:t>
            </a:r>
          </a:p>
        </p:txBody>
      </p:sp>
      <p:sp>
        <p:nvSpPr>
          <p:cNvPr id="4" name="Rectangle 3"/>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4566609" y="0"/>
            <a:ext cx="4577391" cy="6858000"/>
          </a:xfrm>
        </p:spPr>
      </p:pic>
      <p:sp>
        <p:nvSpPr>
          <p:cNvPr id="52" name="Rectangle 51">
            <a:extLst>
              <a:ext uri="{FF2B5EF4-FFF2-40B4-BE49-F238E27FC236}">
                <a16:creationId xmlns:a16="http://schemas.microsoft.com/office/drawing/2014/main" xmlns="" id="{72A63216-8B4E-134A-A957-D6446394B454}"/>
              </a:ext>
            </a:extLst>
          </p:cNvPr>
          <p:cNvSpPr/>
          <p:nvPr/>
        </p:nvSpPr>
        <p:spPr>
          <a:xfrm>
            <a:off x="0" y="0"/>
            <a:ext cx="4566608" cy="6858000"/>
          </a:xfrm>
          <a:prstGeom prst="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4" name="Rectangle 21"/>
          <p:cNvSpPr>
            <a:spLocks noChangeArrowheads="1"/>
          </p:cNvSpPr>
          <p:nvPr/>
        </p:nvSpPr>
        <p:spPr bwMode="auto">
          <a:xfrm>
            <a:off x="225904" y="2286000"/>
            <a:ext cx="411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eaLnBrk="1" hangingPunct="1">
              <a:spcBef>
                <a:spcPct val="0"/>
              </a:spcBef>
              <a:buClr>
                <a:schemeClr val="accent6">
                  <a:lumMod val="75000"/>
                </a:schemeClr>
              </a:buClr>
              <a:buFontTx/>
              <a:buNone/>
            </a:pPr>
            <a:r>
              <a:rPr lang="en-US" altLang="en-US" sz="4400" b="1" i="1" dirty="0">
                <a:solidFill>
                  <a:schemeClr val="bg1"/>
                </a:solidFill>
                <a:latin typeface="Calibri" pitchFamily="34" charset="0"/>
              </a:rPr>
              <a:t>Who’s covered?</a:t>
            </a:r>
          </a:p>
        </p:txBody>
      </p:sp>
      <p:sp>
        <p:nvSpPr>
          <p:cNvPr id="16" name="Rectangle 14"/>
          <p:cNvSpPr txBox="1">
            <a:spLocks noChangeArrowheads="1"/>
          </p:cNvSpPr>
          <p:nvPr/>
        </p:nvSpPr>
        <p:spPr>
          <a:xfrm>
            <a:off x="407865" y="3143250"/>
            <a:ext cx="3750878" cy="24384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457200">
              <a:buClr>
                <a:schemeClr val="accent6"/>
              </a:buClr>
              <a:buFont typeface="Wingdings" panose="05000000000000000000" pitchFamily="2" charset="2"/>
              <a:buChar char="ü"/>
            </a:pPr>
            <a:r>
              <a:rPr lang="en-US" altLang="en-US" sz="2600" dirty="0">
                <a:solidFill>
                  <a:schemeClr val="bg1"/>
                </a:solidFill>
                <a:latin typeface="Calibri" pitchFamily="34" charset="0"/>
              </a:rPr>
              <a:t>You &amp; family members living in your home</a:t>
            </a:r>
          </a:p>
          <a:p>
            <a:pPr marL="514350" indent="-457200">
              <a:buClr>
                <a:schemeClr val="accent6"/>
              </a:buClr>
              <a:buFont typeface="Wingdings" panose="05000000000000000000" pitchFamily="2" charset="2"/>
              <a:buChar char="ü"/>
            </a:pPr>
            <a:endParaRPr lang="en-US" altLang="en-US" sz="2600" dirty="0">
              <a:solidFill>
                <a:schemeClr val="bg1"/>
              </a:solidFill>
              <a:latin typeface="Calibri" pitchFamily="34" charset="0"/>
            </a:endParaRPr>
          </a:p>
          <a:p>
            <a:pPr marL="514350" indent="-457200">
              <a:buClr>
                <a:schemeClr val="accent6"/>
              </a:buClr>
              <a:buFont typeface="Wingdings" panose="05000000000000000000" pitchFamily="2" charset="2"/>
              <a:buChar char="ü"/>
            </a:pPr>
            <a:r>
              <a:rPr lang="en-US" altLang="en-US" sz="2600" dirty="0">
                <a:solidFill>
                  <a:schemeClr val="bg1"/>
                </a:solidFill>
                <a:latin typeface="Calibri" pitchFamily="34" charset="0"/>
              </a:rPr>
              <a:t>Dependent children up to the age of </a:t>
            </a:r>
            <a:r>
              <a:rPr lang="en-US" altLang="en-US" sz="2600" b="1" dirty="0">
                <a:solidFill>
                  <a:schemeClr val="bg1"/>
                </a:solidFill>
                <a:latin typeface="Calibri" pitchFamily="34" charset="0"/>
              </a:rPr>
              <a:t>26</a:t>
            </a:r>
          </a:p>
        </p:txBody>
      </p:sp>
      <p:sp>
        <p:nvSpPr>
          <p:cNvPr id="17" name="Rectangle 16">
            <a:extLst>
              <a:ext uri="{FF2B5EF4-FFF2-40B4-BE49-F238E27FC236}">
                <a16:creationId xmlns:a16="http://schemas.microsoft.com/office/drawing/2014/main" xmlns="" id="{72A63216-8B4E-134A-A957-D6446394B454}"/>
              </a:ext>
            </a:extLst>
          </p:cNvPr>
          <p:cNvSpPr/>
          <p:nvPr/>
        </p:nvSpPr>
        <p:spPr>
          <a:xfrm>
            <a:off x="4566608" y="6324600"/>
            <a:ext cx="4577392" cy="533400"/>
          </a:xfrm>
          <a:prstGeom prst="rect">
            <a:avLst/>
          </a:prstGeom>
          <a:solidFill>
            <a:schemeClr val="accent6">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212" y="584029"/>
            <a:ext cx="1316183" cy="1378121"/>
          </a:xfrm>
          <a:prstGeom prst="rect">
            <a:avLst/>
          </a:prstGeom>
        </p:spPr>
      </p:pic>
    </p:spTree>
    <p:extLst>
      <p:ext uri="{BB962C8B-B14F-4D97-AF65-F5344CB8AC3E}">
        <p14:creationId xmlns:p14="http://schemas.microsoft.com/office/powerpoint/2010/main" val="3714352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304800" y="2209800"/>
            <a:ext cx="800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tabLst>
                <a:tab pos="457200" algn="l"/>
              </a:tabLst>
              <a:defRPr sz="3200">
                <a:solidFill>
                  <a:schemeClr val="tx1"/>
                </a:solidFill>
                <a:latin typeface="Times" panose="02020603050405020304" pitchFamily="18" charset="0"/>
              </a:defRPr>
            </a:lvl1pPr>
            <a:lvl2pPr marL="742950" indent="-285750">
              <a:spcBef>
                <a:spcPct val="20000"/>
              </a:spcBef>
              <a:buChar char="–"/>
              <a:tabLst>
                <a:tab pos="457200" algn="l"/>
              </a:tabLst>
              <a:defRPr sz="2800">
                <a:solidFill>
                  <a:schemeClr val="tx1"/>
                </a:solidFill>
                <a:latin typeface="Times" panose="02020603050405020304" pitchFamily="18" charset="0"/>
              </a:defRPr>
            </a:lvl2pPr>
            <a:lvl3pPr marL="1143000" indent="-228600">
              <a:spcBef>
                <a:spcPct val="20000"/>
              </a:spcBef>
              <a:buChar char="•"/>
              <a:tabLst>
                <a:tab pos="457200" algn="l"/>
              </a:tabLst>
              <a:defRPr sz="2400">
                <a:solidFill>
                  <a:schemeClr val="tx1"/>
                </a:solidFill>
                <a:latin typeface="Times" panose="02020603050405020304" pitchFamily="18" charset="0"/>
              </a:defRPr>
            </a:lvl3pPr>
            <a:lvl4pPr marL="1600200" indent="-228600">
              <a:spcBef>
                <a:spcPct val="20000"/>
              </a:spcBef>
              <a:buChar char="–"/>
              <a:tabLst>
                <a:tab pos="457200" algn="l"/>
              </a:tabLst>
              <a:defRPr sz="2000">
                <a:solidFill>
                  <a:schemeClr val="tx1"/>
                </a:solidFill>
                <a:latin typeface="Times" panose="02020603050405020304" pitchFamily="18" charset="0"/>
              </a:defRPr>
            </a:lvl4pPr>
            <a:lvl5pPr marL="2057400" indent="-228600">
              <a:spcBef>
                <a:spcPct val="20000"/>
              </a:spcBef>
              <a:buChar char="»"/>
              <a:tabLst>
                <a:tab pos="457200" algn="l"/>
              </a:tabLst>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panose="02020603050405020304" pitchFamily="18" charset="0"/>
              </a:defRPr>
            </a:lvl9pPr>
          </a:lstStyle>
          <a:p>
            <a:pPr indent="-285750">
              <a:buClr>
                <a:schemeClr val="accent6">
                  <a:lumMod val="75000"/>
                </a:schemeClr>
              </a:buClr>
              <a:defRPr/>
            </a:pPr>
            <a:r>
              <a:rPr lang="en-US" sz="2200" dirty="0">
                <a:solidFill>
                  <a:srgbClr val="0B2442"/>
                </a:solidFill>
                <a:latin typeface="Calibri" panose="020F0502020204030204" pitchFamily="34" charset="0"/>
              </a:rPr>
              <a:t>Absenteeism</a:t>
            </a:r>
          </a:p>
          <a:p>
            <a:pPr indent="-285750">
              <a:buClr>
                <a:schemeClr val="accent6">
                  <a:lumMod val="75000"/>
                </a:schemeClr>
              </a:buClr>
              <a:defRPr/>
            </a:pPr>
            <a:endParaRPr lang="en-US" sz="1800" dirty="0">
              <a:solidFill>
                <a:srgbClr val="0B2442"/>
              </a:solidFill>
              <a:latin typeface="Calibri" panose="020F0502020204030204" pitchFamily="34" charset="0"/>
            </a:endParaRPr>
          </a:p>
          <a:p>
            <a:pPr indent="-285750">
              <a:buClr>
                <a:schemeClr val="accent6">
                  <a:lumMod val="75000"/>
                </a:schemeClr>
              </a:buClr>
              <a:defRPr/>
            </a:pPr>
            <a:r>
              <a:rPr lang="en-US" sz="2200" dirty="0">
                <a:solidFill>
                  <a:srgbClr val="0B2442"/>
                </a:solidFill>
                <a:latin typeface="Calibri" panose="020F0502020204030204" pitchFamily="34" charset="0"/>
              </a:rPr>
              <a:t>Policy Violations</a:t>
            </a:r>
          </a:p>
          <a:p>
            <a:pPr indent="-285750">
              <a:buClr>
                <a:schemeClr val="accent6">
                  <a:lumMod val="75000"/>
                </a:schemeClr>
              </a:buClr>
              <a:defRPr/>
            </a:pPr>
            <a:endParaRPr lang="en-US" sz="1800" dirty="0">
              <a:solidFill>
                <a:srgbClr val="0B2442"/>
              </a:solidFill>
              <a:latin typeface="Calibri" panose="020F0502020204030204" pitchFamily="34" charset="0"/>
            </a:endParaRPr>
          </a:p>
          <a:p>
            <a:pPr indent="-285750">
              <a:buClr>
                <a:schemeClr val="accent6">
                  <a:lumMod val="75000"/>
                </a:schemeClr>
              </a:buClr>
              <a:defRPr/>
            </a:pPr>
            <a:r>
              <a:rPr lang="en-US" sz="2200" dirty="0">
                <a:solidFill>
                  <a:srgbClr val="0B2442"/>
                </a:solidFill>
                <a:latin typeface="Calibri" panose="020F0502020204030204" pitchFamily="34" charset="0"/>
              </a:rPr>
              <a:t>Negative Interpersonal Interactions and Relationships</a:t>
            </a:r>
          </a:p>
          <a:p>
            <a:pPr indent="-285750">
              <a:buClr>
                <a:schemeClr val="accent6">
                  <a:lumMod val="75000"/>
                </a:schemeClr>
              </a:buClr>
              <a:defRPr/>
            </a:pPr>
            <a:endParaRPr lang="en-US" sz="1800" dirty="0">
              <a:solidFill>
                <a:srgbClr val="0B2442"/>
              </a:solidFill>
              <a:latin typeface="Calibri" panose="020F0502020204030204" pitchFamily="34" charset="0"/>
            </a:endParaRPr>
          </a:p>
          <a:p>
            <a:pPr indent="-285750">
              <a:buClr>
                <a:schemeClr val="accent6">
                  <a:lumMod val="75000"/>
                </a:schemeClr>
              </a:buClr>
              <a:defRPr/>
            </a:pPr>
            <a:r>
              <a:rPr lang="en-US" sz="2200" dirty="0">
                <a:solidFill>
                  <a:srgbClr val="0B2442"/>
                </a:solidFill>
                <a:latin typeface="Calibri" panose="020F0502020204030204" pitchFamily="34" charset="0"/>
              </a:rPr>
              <a:t>Drug and Alcohol Policy Violations</a:t>
            </a:r>
          </a:p>
          <a:p>
            <a:pPr indent="-285750">
              <a:buClr>
                <a:schemeClr val="accent6">
                  <a:lumMod val="75000"/>
                </a:schemeClr>
              </a:buClr>
              <a:defRPr/>
            </a:pPr>
            <a:endParaRPr lang="en-US" sz="1800" dirty="0">
              <a:solidFill>
                <a:srgbClr val="0B2442"/>
              </a:solidFill>
              <a:latin typeface="Calibri" panose="020F0502020204030204" pitchFamily="34" charset="0"/>
            </a:endParaRPr>
          </a:p>
          <a:p>
            <a:pPr indent="-285750">
              <a:buClr>
                <a:schemeClr val="accent6">
                  <a:lumMod val="75000"/>
                </a:schemeClr>
              </a:buClr>
              <a:defRPr/>
            </a:pPr>
            <a:r>
              <a:rPr lang="en-US" sz="2200" dirty="0">
                <a:solidFill>
                  <a:srgbClr val="0B2442"/>
                </a:solidFill>
                <a:latin typeface="Calibri" panose="020F0502020204030204" pitchFamily="34" charset="0"/>
              </a:rPr>
              <a:t>Performance Issues that could be improved through Coaching and Training</a:t>
            </a:r>
          </a:p>
          <a:p>
            <a:pPr marL="0" indent="0">
              <a:buClr>
                <a:srgbClr val="33BFFF"/>
              </a:buClr>
              <a:buNone/>
              <a:defRPr/>
            </a:pPr>
            <a:endParaRPr lang="en-US" sz="2600" dirty="0">
              <a:solidFill>
                <a:srgbClr val="134494"/>
              </a:solidFill>
              <a:latin typeface="Arial" panose="020B0604020202020204" pitchFamily="34" charset="0"/>
            </a:endParaRPr>
          </a:p>
          <a:p>
            <a:pPr eaLnBrk="1" hangingPunct="1">
              <a:buClr>
                <a:srgbClr val="33BFFF"/>
              </a:buClr>
              <a:defRPr/>
            </a:pPr>
            <a:endParaRPr lang="en-US" sz="2600" dirty="0">
              <a:solidFill>
                <a:srgbClr val="FF0000"/>
              </a:solidFill>
              <a:latin typeface="Arial" panose="020B0604020202020204" pitchFamily="34" charset="0"/>
            </a:endParaRPr>
          </a:p>
        </p:txBody>
      </p:sp>
      <p:sp>
        <p:nvSpPr>
          <p:cNvPr id="5" name="Rectangle 9"/>
          <p:cNvSpPr>
            <a:spLocks noGrp="1" noChangeArrowheads="1"/>
          </p:cNvSpPr>
          <p:nvPr>
            <p:ph type="title"/>
          </p:nvPr>
        </p:nvSpPr>
        <p:spPr>
          <a:xfrm>
            <a:off x="304800" y="1371600"/>
            <a:ext cx="7391400" cy="533400"/>
          </a:xfrm>
          <a:noFill/>
        </p:spPr>
        <p:txBody>
          <a:bodyPr>
            <a:noAutofit/>
          </a:bodyPr>
          <a:lstStyle/>
          <a:p>
            <a:pPr algn="l" eaLnBrk="1" hangingPunct="1"/>
            <a:r>
              <a:rPr lang="en-US" altLang="en-US" sz="4000" dirty="0">
                <a:solidFill>
                  <a:schemeClr val="accent6">
                    <a:lumMod val="75000"/>
                  </a:schemeClr>
                </a:solidFill>
                <a:latin typeface="Calibri" pitchFamily="34" charset="0"/>
                <a:cs typeface="Arial" pitchFamily="34" charset="0"/>
              </a:rPr>
              <a:t>Types of Administrative Referrals</a:t>
            </a:r>
          </a:p>
        </p:txBody>
      </p:sp>
      <p:sp>
        <p:nvSpPr>
          <p:cNvPr id="4" name="Rectangle 3"/>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438400"/>
            <a:ext cx="777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marL="457200" indent="-285750">
              <a:buClr>
                <a:schemeClr val="accent6">
                  <a:lumMod val="75000"/>
                </a:schemeClr>
              </a:buClr>
              <a:defRPr/>
            </a:pPr>
            <a:r>
              <a:rPr lang="en-US" altLang="en-US" sz="2400" dirty="0">
                <a:solidFill>
                  <a:srgbClr val="0B2442"/>
                </a:solidFill>
                <a:latin typeface="Calibri" panose="020F0502020204030204" pitchFamily="34" charset="0"/>
              </a:rPr>
              <a:t>Call the EAP and consult with one of our Clinical Counselors or SPHRs </a:t>
            </a:r>
            <a:r>
              <a:rPr lang="en-US" altLang="en-US" sz="2400" b="1" i="1" dirty="0">
                <a:solidFill>
                  <a:srgbClr val="0B2442"/>
                </a:solidFill>
                <a:latin typeface="Calibri" panose="020F0502020204030204" pitchFamily="34" charset="0"/>
              </a:rPr>
              <a:t>prior</a:t>
            </a:r>
            <a:r>
              <a:rPr lang="en-US" altLang="en-US" sz="2400" dirty="0">
                <a:solidFill>
                  <a:srgbClr val="0B2442"/>
                </a:solidFill>
                <a:latin typeface="Calibri" panose="020F0502020204030204" pitchFamily="34" charset="0"/>
              </a:rPr>
              <a:t> to making the referral</a:t>
            </a:r>
          </a:p>
          <a:p>
            <a:pPr marL="457200" indent="-285750">
              <a:buClr>
                <a:schemeClr val="accent6">
                  <a:lumMod val="75000"/>
                </a:schemeClr>
              </a:buClr>
              <a:defRPr/>
            </a:pPr>
            <a:endParaRPr lang="en-US" altLang="en-US" sz="2400" dirty="0">
              <a:solidFill>
                <a:srgbClr val="0B2442"/>
              </a:solidFill>
              <a:latin typeface="Calibri" panose="020F0502020204030204" pitchFamily="34" charset="0"/>
            </a:endParaRPr>
          </a:p>
          <a:p>
            <a:pPr marL="457200" indent="-285750">
              <a:buClr>
                <a:schemeClr val="accent6">
                  <a:lumMod val="75000"/>
                </a:schemeClr>
              </a:buClr>
              <a:defRPr/>
            </a:pPr>
            <a:r>
              <a:rPr lang="en-US" altLang="en-US" sz="2400" dirty="0">
                <a:solidFill>
                  <a:srgbClr val="0B2442"/>
                </a:solidFill>
                <a:latin typeface="Calibri" panose="020F0502020204030204" pitchFamily="34" charset="0"/>
              </a:rPr>
              <a:t>Complete the Administrative Referral Information Sheet – HR access only-unless authorized by HR</a:t>
            </a:r>
            <a:br>
              <a:rPr lang="en-US" altLang="en-US" sz="2400" dirty="0">
                <a:solidFill>
                  <a:srgbClr val="0B2442"/>
                </a:solidFill>
                <a:latin typeface="Calibri" panose="020F0502020204030204" pitchFamily="34" charset="0"/>
              </a:rPr>
            </a:br>
            <a:endParaRPr lang="en-US" altLang="en-US" sz="2400" dirty="0">
              <a:solidFill>
                <a:srgbClr val="0B2442"/>
              </a:solidFill>
              <a:latin typeface="Calibri" panose="020F0502020204030204" pitchFamily="34" charset="0"/>
            </a:endParaRPr>
          </a:p>
          <a:p>
            <a:pPr marL="457200" indent="-285750">
              <a:buClr>
                <a:schemeClr val="accent6">
                  <a:lumMod val="75000"/>
                </a:schemeClr>
              </a:buClr>
              <a:defRPr/>
            </a:pPr>
            <a:r>
              <a:rPr lang="en-US" altLang="en-US" sz="2400" dirty="0">
                <a:solidFill>
                  <a:srgbClr val="0B2442"/>
                </a:solidFill>
                <a:latin typeface="Calibri" panose="020F0502020204030204" pitchFamily="34" charset="0"/>
              </a:rPr>
              <a:t>Meet with Employee who signs the Authorization to Release Information</a:t>
            </a:r>
          </a:p>
        </p:txBody>
      </p:sp>
      <p:sp>
        <p:nvSpPr>
          <p:cNvPr id="5" name="Rectangle 5"/>
          <p:cNvSpPr>
            <a:spLocks noGrp="1" noChangeArrowheads="1"/>
          </p:cNvSpPr>
          <p:nvPr>
            <p:ph type="title"/>
          </p:nvPr>
        </p:nvSpPr>
        <p:spPr>
          <a:xfrm>
            <a:off x="609600" y="1423147"/>
            <a:ext cx="6858000" cy="533400"/>
          </a:xfrm>
          <a:noFill/>
        </p:spPr>
        <p:txBody>
          <a:bodyPr>
            <a:noAutofit/>
          </a:bodyPr>
          <a:lstStyle/>
          <a:p>
            <a:pPr algn="l" eaLnBrk="1" hangingPunct="1"/>
            <a:r>
              <a:rPr lang="en-US" altLang="en-US" sz="4000" dirty="0">
                <a:solidFill>
                  <a:schemeClr val="accent6">
                    <a:lumMod val="75000"/>
                  </a:schemeClr>
                </a:solidFill>
                <a:latin typeface="Calibri" pitchFamily="34" charset="0"/>
                <a:cs typeface="Arial" pitchFamily="34" charset="0"/>
              </a:rPr>
              <a:t>Administrative Referral Process</a:t>
            </a:r>
          </a:p>
        </p:txBody>
      </p:sp>
      <p:sp>
        <p:nvSpPr>
          <p:cNvPr id="4" name="Rectangle 3"/>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57200" y="2163765"/>
            <a:ext cx="3505200"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lnSpc>
                <a:spcPct val="110000"/>
              </a:lnSpc>
              <a:spcBef>
                <a:spcPct val="50000"/>
              </a:spcBef>
              <a:buClr>
                <a:schemeClr val="accent6">
                  <a:lumMod val="75000"/>
                </a:schemeClr>
              </a:buClr>
              <a:buFontTx/>
              <a:buNone/>
            </a:pPr>
            <a:r>
              <a:rPr lang="en-US" altLang="en-US" sz="2600" b="1" dirty="0">
                <a:solidFill>
                  <a:srgbClr val="0B2442"/>
                </a:solidFill>
                <a:latin typeface="Calibri" pitchFamily="34" charset="0"/>
              </a:rPr>
              <a:t>Need To Know</a:t>
            </a:r>
          </a:p>
        </p:txBody>
      </p:sp>
      <p:sp>
        <p:nvSpPr>
          <p:cNvPr id="5" name="Rectangle 6"/>
          <p:cNvSpPr txBox="1">
            <a:spLocks noChangeArrowheads="1"/>
          </p:cNvSpPr>
          <p:nvPr/>
        </p:nvSpPr>
        <p:spPr bwMode="auto">
          <a:xfrm>
            <a:off x="571500" y="2897188"/>
            <a:ext cx="7810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342900">
              <a:lnSpc>
                <a:spcPct val="90000"/>
              </a:lnSpc>
              <a:buClr>
                <a:schemeClr val="accent6">
                  <a:lumMod val="75000"/>
                </a:schemeClr>
              </a:buClr>
            </a:pPr>
            <a:r>
              <a:rPr lang="en-US" altLang="en-US" sz="2400" dirty="0">
                <a:solidFill>
                  <a:srgbClr val="0B2442"/>
                </a:solidFill>
                <a:latin typeface="Calibri" pitchFamily="34" charset="0"/>
              </a:rPr>
              <a:t>Information should only be shared with key individuals who must know about the issue</a:t>
            </a:r>
          </a:p>
        </p:txBody>
      </p:sp>
      <p:sp>
        <p:nvSpPr>
          <p:cNvPr id="6" name="Text Box 7"/>
          <p:cNvSpPr txBox="1">
            <a:spLocks noChangeArrowheads="1"/>
          </p:cNvSpPr>
          <p:nvPr/>
        </p:nvSpPr>
        <p:spPr bwMode="auto">
          <a:xfrm>
            <a:off x="457200" y="3830640"/>
            <a:ext cx="3505200"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eaLnBrk="1" hangingPunct="1">
              <a:lnSpc>
                <a:spcPct val="110000"/>
              </a:lnSpc>
              <a:spcBef>
                <a:spcPct val="50000"/>
              </a:spcBef>
              <a:buClr>
                <a:schemeClr val="accent6">
                  <a:lumMod val="75000"/>
                </a:schemeClr>
              </a:buClr>
              <a:buFontTx/>
              <a:buNone/>
            </a:pPr>
            <a:r>
              <a:rPr lang="en-US" altLang="en-US" sz="2600" b="1" dirty="0">
                <a:solidFill>
                  <a:srgbClr val="0B2442"/>
                </a:solidFill>
                <a:latin typeface="Calibri" pitchFamily="34" charset="0"/>
              </a:rPr>
              <a:t>Limits</a:t>
            </a:r>
          </a:p>
        </p:txBody>
      </p:sp>
      <p:sp>
        <p:nvSpPr>
          <p:cNvPr id="7" name="Rectangle 8"/>
          <p:cNvSpPr>
            <a:spLocks noChangeArrowheads="1"/>
          </p:cNvSpPr>
          <p:nvPr/>
        </p:nvSpPr>
        <p:spPr bwMode="auto">
          <a:xfrm>
            <a:off x="533400" y="4419600"/>
            <a:ext cx="792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1963" indent="-461963">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347663">
              <a:buClr>
                <a:schemeClr val="accent6">
                  <a:lumMod val="75000"/>
                </a:schemeClr>
              </a:buClr>
            </a:pPr>
            <a:r>
              <a:rPr lang="en-US" altLang="en-US" sz="2400" dirty="0">
                <a:solidFill>
                  <a:srgbClr val="0B2442"/>
                </a:solidFill>
                <a:latin typeface="Calibri" pitchFamily="34" charset="0"/>
              </a:rPr>
              <a:t>Avoid any attempt to diagnose the person’s problem in any written or verbal statements</a:t>
            </a:r>
          </a:p>
          <a:p>
            <a:pPr indent="-347663">
              <a:buClr>
                <a:schemeClr val="accent6">
                  <a:lumMod val="75000"/>
                </a:schemeClr>
              </a:buClr>
            </a:pPr>
            <a:r>
              <a:rPr lang="en-US" altLang="en-US" sz="2400" dirty="0">
                <a:solidFill>
                  <a:srgbClr val="0B2442"/>
                </a:solidFill>
                <a:latin typeface="Calibri" pitchFamily="34" charset="0"/>
              </a:rPr>
              <a:t>Focus only on work performance</a:t>
            </a:r>
          </a:p>
          <a:p>
            <a:pPr>
              <a:buClr>
                <a:schemeClr val="accent6">
                  <a:lumMod val="75000"/>
                </a:schemeClr>
              </a:buClr>
            </a:pPr>
            <a:endParaRPr lang="en-US" altLang="en-US" sz="2400" dirty="0">
              <a:solidFill>
                <a:srgbClr val="0B2442"/>
              </a:solidFill>
              <a:latin typeface="Calibri" pitchFamily="34" charset="0"/>
            </a:endParaRPr>
          </a:p>
        </p:txBody>
      </p:sp>
      <p:sp>
        <p:nvSpPr>
          <p:cNvPr id="8" name="Rectangle 12"/>
          <p:cNvSpPr>
            <a:spLocks noGrp="1" noChangeArrowheads="1"/>
          </p:cNvSpPr>
          <p:nvPr>
            <p:ph type="title"/>
          </p:nvPr>
        </p:nvSpPr>
        <p:spPr>
          <a:xfrm>
            <a:off x="457200" y="1335412"/>
            <a:ext cx="4572000" cy="533400"/>
          </a:xfrm>
          <a:noFill/>
        </p:spPr>
        <p:txBody>
          <a:bodyPr>
            <a:noAutofit/>
          </a:bodyPr>
          <a:lstStyle/>
          <a:p>
            <a:pPr algn="l" eaLnBrk="1" hangingPunct="1">
              <a:buClr>
                <a:schemeClr val="accent6">
                  <a:lumMod val="75000"/>
                </a:schemeClr>
              </a:buClr>
            </a:pPr>
            <a:r>
              <a:rPr lang="en-US" altLang="en-US" sz="4000" dirty="0">
                <a:solidFill>
                  <a:schemeClr val="accent6">
                    <a:lumMod val="75000"/>
                  </a:schemeClr>
                </a:solidFill>
                <a:latin typeface="Calibri" pitchFamily="34" charset="0"/>
                <a:cs typeface="Arial" pitchFamily="34" charset="0"/>
              </a:rPr>
              <a:t>Risk of Liability </a:t>
            </a:r>
          </a:p>
        </p:txBody>
      </p:sp>
      <p:sp>
        <p:nvSpPr>
          <p:cNvPr id="9" name="Rectangle 8"/>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3"/>
          <p:cNvSpPr txBox="1">
            <a:spLocks noChangeArrowheads="1"/>
          </p:cNvSpPr>
          <p:nvPr/>
        </p:nvSpPr>
        <p:spPr bwMode="auto">
          <a:xfrm>
            <a:off x="457200" y="2286000"/>
            <a:ext cx="7391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342900">
              <a:buClr>
                <a:schemeClr val="accent6">
                  <a:lumMod val="75000"/>
                </a:schemeClr>
              </a:buClr>
            </a:pPr>
            <a:r>
              <a:rPr lang="en-US" altLang="en-US" sz="2400" dirty="0">
                <a:solidFill>
                  <a:srgbClr val="0B2442"/>
                </a:solidFill>
                <a:latin typeface="Calibri" pitchFamily="34" charset="0"/>
              </a:rPr>
              <a:t>A trauma response counselor is available to address catastrophic workplace events</a:t>
            </a:r>
          </a:p>
          <a:p>
            <a:pPr indent="-342900">
              <a:buClr>
                <a:schemeClr val="accent6">
                  <a:lumMod val="75000"/>
                </a:schemeClr>
              </a:buClr>
            </a:pPr>
            <a:endParaRPr lang="en-US" altLang="en-US" sz="2400" dirty="0">
              <a:solidFill>
                <a:srgbClr val="0B2442"/>
              </a:solidFill>
              <a:latin typeface="Calibri" pitchFamily="34" charset="0"/>
            </a:endParaRPr>
          </a:p>
          <a:p>
            <a:pPr indent="-342900">
              <a:buClr>
                <a:schemeClr val="accent6">
                  <a:lumMod val="75000"/>
                </a:schemeClr>
              </a:buClr>
            </a:pPr>
            <a:r>
              <a:rPr lang="en-US" altLang="en-US" sz="2400" dirty="0">
                <a:solidFill>
                  <a:srgbClr val="0B2442"/>
                </a:solidFill>
                <a:latin typeface="Calibri" pitchFamily="34" charset="0"/>
              </a:rPr>
              <a:t>Intervention by trained staff lessens the risk of Post Traumatic Stress Disorder and hastens a return to full productivity</a:t>
            </a:r>
          </a:p>
        </p:txBody>
      </p:sp>
      <p:sp>
        <p:nvSpPr>
          <p:cNvPr id="5" name="Rectangle 17"/>
          <p:cNvSpPr>
            <a:spLocks noGrp="1" noChangeArrowheads="1"/>
          </p:cNvSpPr>
          <p:nvPr>
            <p:ph type="title"/>
          </p:nvPr>
        </p:nvSpPr>
        <p:spPr>
          <a:xfrm>
            <a:off x="485775" y="1447800"/>
            <a:ext cx="6934200" cy="533400"/>
          </a:xfrm>
          <a:noFill/>
        </p:spPr>
        <p:txBody>
          <a:bodyPr>
            <a:noAutofit/>
          </a:bodyPr>
          <a:lstStyle/>
          <a:p>
            <a:pPr algn="l" eaLnBrk="1" hangingPunct="1">
              <a:buClr>
                <a:schemeClr val="accent6">
                  <a:lumMod val="75000"/>
                </a:schemeClr>
              </a:buClr>
            </a:pPr>
            <a:r>
              <a:rPr lang="en-US" altLang="en-US" b="1" i="1" dirty="0">
                <a:solidFill>
                  <a:schemeClr val="accent6">
                    <a:lumMod val="75000"/>
                  </a:schemeClr>
                </a:solidFill>
                <a:latin typeface="Calibri" pitchFamily="34" charset="0"/>
                <a:cs typeface="Arial" pitchFamily="34" charset="0"/>
              </a:rPr>
              <a:t>On-Site Trauma Responses</a:t>
            </a:r>
          </a:p>
        </p:txBody>
      </p:sp>
      <p:sp>
        <p:nvSpPr>
          <p:cNvPr id="4" name="Rectangle 3"/>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4199469" y="2065869"/>
          <a:ext cx="4705453" cy="422900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181083">
                  <a:extLst>
                    <a:ext uri="{9D8B030D-6E8A-4147-A177-3AD203B41FA5}">
                      <a16:colId xmlns:a16="http://schemas.microsoft.com/office/drawing/2014/main" xmlns="" val="20000"/>
                    </a:ext>
                  </a:extLst>
                </a:gridCol>
                <a:gridCol w="2524370">
                  <a:extLst>
                    <a:ext uri="{9D8B030D-6E8A-4147-A177-3AD203B41FA5}">
                      <a16:colId xmlns:a16="http://schemas.microsoft.com/office/drawing/2014/main" xmlns="" val="20001"/>
                    </a:ext>
                  </a:extLst>
                </a:gridCol>
              </a:tblGrid>
              <a:tr h="520382">
                <a:tc gridSpan="2">
                  <a:txBody>
                    <a:bodyPr/>
                    <a:lstStyle/>
                    <a:p>
                      <a:pPr algn="ctr"/>
                      <a:r>
                        <a:rPr lang="en-US" sz="2400" dirty="0"/>
                        <a:t>Coaching Programs</a:t>
                      </a:r>
                    </a:p>
                  </a:txBody>
                  <a:tcPr anchor="ctr">
                    <a:solidFill>
                      <a:srgbClr val="0B2442"/>
                    </a:solidFill>
                  </a:tcPr>
                </a:tc>
                <a:tc hMerge="1">
                  <a:txBody>
                    <a:bodyPr/>
                    <a:lstStyle/>
                    <a:p>
                      <a:endParaRPr lang="en-US" dirty="0"/>
                    </a:p>
                  </a:txBody>
                  <a:tcPr>
                    <a:solidFill>
                      <a:srgbClr val="772D8F"/>
                    </a:solidFill>
                  </a:tcPr>
                </a:tc>
                <a:extLst>
                  <a:ext uri="{0D108BD9-81ED-4DB2-BD59-A6C34878D82A}">
                    <a16:rowId xmlns:a16="http://schemas.microsoft.com/office/drawing/2014/main" xmlns="" val="10000"/>
                  </a:ext>
                </a:extLst>
              </a:tr>
              <a:tr h="376672">
                <a:tc>
                  <a:txBody>
                    <a:bodyPr/>
                    <a:lstStyle/>
                    <a:p>
                      <a:pPr algn="l"/>
                      <a:r>
                        <a:rPr lang="en-US" sz="1400" dirty="0"/>
                        <a:t>Personal Finances</a:t>
                      </a:r>
                    </a:p>
                  </a:txBody>
                  <a:tcPr anchor="ctr">
                    <a:solidFill>
                      <a:srgbClr val="CADAE7"/>
                    </a:solidFill>
                  </a:tcPr>
                </a:tc>
                <a:tc>
                  <a:txBody>
                    <a:bodyPr/>
                    <a:lstStyle/>
                    <a:p>
                      <a:pPr algn="l"/>
                      <a:r>
                        <a:rPr lang="en-US" sz="1400" dirty="0"/>
                        <a:t>Resilience</a:t>
                      </a:r>
                    </a:p>
                  </a:txBody>
                  <a:tcPr anchor="ctr">
                    <a:solidFill>
                      <a:srgbClr val="CADAE7"/>
                    </a:solidFill>
                  </a:tcPr>
                </a:tc>
                <a:extLst>
                  <a:ext uri="{0D108BD9-81ED-4DB2-BD59-A6C34878D82A}">
                    <a16:rowId xmlns:a16="http://schemas.microsoft.com/office/drawing/2014/main" xmlns="" val="10001"/>
                  </a:ext>
                </a:extLst>
              </a:tr>
              <a:tr h="376672">
                <a:tc>
                  <a:txBody>
                    <a:bodyPr/>
                    <a:lstStyle/>
                    <a:p>
                      <a:pPr algn="l"/>
                      <a:r>
                        <a:rPr lang="en-US" sz="1400" dirty="0"/>
                        <a:t>Budgeting</a:t>
                      </a:r>
                    </a:p>
                  </a:txBody>
                  <a:tcPr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Practical Aspects of Retirement </a:t>
                      </a:r>
                    </a:p>
                  </a:txBody>
                  <a:tcPr anchor="ctr">
                    <a:solidFill>
                      <a:schemeClr val="accent1">
                        <a:lumMod val="20000"/>
                        <a:lumOff val="80000"/>
                      </a:schemeClr>
                    </a:solidFill>
                  </a:tcPr>
                </a:tc>
                <a:extLst>
                  <a:ext uri="{0D108BD9-81ED-4DB2-BD59-A6C34878D82A}">
                    <a16:rowId xmlns:a16="http://schemas.microsoft.com/office/drawing/2014/main" xmlns="" val="10002"/>
                  </a:ext>
                </a:extLst>
              </a:tr>
              <a:tr h="588227">
                <a:tc>
                  <a:txBody>
                    <a:bodyPr/>
                    <a:lstStyle/>
                    <a:p>
                      <a:pPr algn="l"/>
                      <a:r>
                        <a:rPr lang="en-US" sz="1400" dirty="0"/>
                        <a:t>Saving &amp; Spending</a:t>
                      </a:r>
                    </a:p>
                  </a:txBody>
                  <a:tcPr anchor="ctr">
                    <a:solidFill>
                      <a:srgbClr val="CADAE7"/>
                    </a:solidFill>
                  </a:tcPr>
                </a:tc>
                <a:tc>
                  <a:txBody>
                    <a:bodyPr/>
                    <a:lstStyle/>
                    <a:p>
                      <a:pPr algn="l"/>
                      <a:r>
                        <a:rPr lang="en-US" sz="1400" dirty="0"/>
                        <a:t>Yoga</a:t>
                      </a:r>
                      <a:r>
                        <a:rPr lang="en-US" sz="1400" baseline="0" dirty="0"/>
                        <a:t> and Relaxation for Beginners</a:t>
                      </a:r>
                      <a:endParaRPr lang="en-US" sz="1400" dirty="0"/>
                    </a:p>
                  </a:txBody>
                  <a:tcPr anchor="ctr">
                    <a:solidFill>
                      <a:srgbClr val="CADAE7"/>
                    </a:solidFill>
                  </a:tcPr>
                </a:tc>
                <a:extLst>
                  <a:ext uri="{0D108BD9-81ED-4DB2-BD59-A6C34878D82A}">
                    <a16:rowId xmlns:a16="http://schemas.microsoft.com/office/drawing/2014/main" xmlns="" val="10003"/>
                  </a:ext>
                </a:extLst>
              </a:tr>
              <a:tr h="376672">
                <a:tc>
                  <a:txBody>
                    <a:bodyPr/>
                    <a:lstStyle/>
                    <a:p>
                      <a:pPr algn="l"/>
                      <a:r>
                        <a:rPr lang="en-US" sz="1400" dirty="0"/>
                        <a:t>Home Purchasing</a:t>
                      </a:r>
                    </a:p>
                  </a:txBody>
                  <a:tcPr anchor="ctr">
                    <a:solidFill>
                      <a:schemeClr val="accent1">
                        <a:lumMod val="20000"/>
                        <a:lumOff val="80000"/>
                      </a:schemeClr>
                    </a:solidFill>
                  </a:tcPr>
                </a:tc>
                <a:tc>
                  <a:txBody>
                    <a:bodyPr/>
                    <a:lstStyle/>
                    <a:p>
                      <a:pPr algn="l"/>
                      <a:r>
                        <a:rPr lang="en-US" sz="1400" dirty="0"/>
                        <a:t>Fitness</a:t>
                      </a:r>
                    </a:p>
                  </a:txBody>
                  <a:tcPr anchor="ctr">
                    <a:solidFill>
                      <a:schemeClr val="accent1">
                        <a:lumMod val="20000"/>
                        <a:lumOff val="80000"/>
                      </a:schemeClr>
                    </a:solidFill>
                  </a:tcPr>
                </a:tc>
                <a:extLst>
                  <a:ext uri="{0D108BD9-81ED-4DB2-BD59-A6C34878D82A}">
                    <a16:rowId xmlns:a16="http://schemas.microsoft.com/office/drawing/2014/main" xmlns="" val="10004"/>
                  </a:ext>
                </a:extLst>
              </a:tr>
              <a:tr h="376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Student Debt</a:t>
                      </a:r>
                    </a:p>
                  </a:txBody>
                  <a:tcPr anchor="ctr">
                    <a:solidFill>
                      <a:srgbClr val="CADAE7"/>
                    </a:solidFill>
                  </a:tcPr>
                </a:tc>
                <a:tc>
                  <a:txBody>
                    <a:bodyPr/>
                    <a:lstStyle/>
                    <a:p>
                      <a:pPr algn="l"/>
                      <a:r>
                        <a:rPr lang="en-US" sz="1400" dirty="0"/>
                        <a:t>Nutrition</a:t>
                      </a:r>
                    </a:p>
                  </a:txBody>
                  <a:tcPr anchor="ctr">
                    <a:solidFill>
                      <a:srgbClr val="CADAE7"/>
                    </a:solidFill>
                  </a:tcPr>
                </a:tc>
                <a:extLst>
                  <a:ext uri="{0D108BD9-81ED-4DB2-BD59-A6C34878D82A}">
                    <a16:rowId xmlns:a16="http://schemas.microsoft.com/office/drawing/2014/main" xmlns="" val="10005"/>
                  </a:ext>
                </a:extLst>
              </a:tr>
              <a:tr h="376672">
                <a:tc>
                  <a:txBody>
                    <a:bodyPr/>
                    <a:lstStyle/>
                    <a:p>
                      <a:pPr algn="l"/>
                      <a:r>
                        <a:rPr lang="en-US" sz="1400" dirty="0"/>
                        <a:t>Effective Communication</a:t>
                      </a:r>
                    </a:p>
                  </a:txBody>
                  <a:tcPr anchor="ctr">
                    <a:solidFill>
                      <a:schemeClr val="accent1">
                        <a:lumMod val="20000"/>
                        <a:lumOff val="80000"/>
                      </a:schemeClr>
                    </a:solidFill>
                  </a:tcPr>
                </a:tc>
                <a:tc>
                  <a:txBody>
                    <a:bodyPr/>
                    <a:lstStyle/>
                    <a:p>
                      <a:pPr algn="l"/>
                      <a:r>
                        <a:rPr lang="en-US" sz="1400" dirty="0"/>
                        <a:t>Weight Loss</a:t>
                      </a:r>
                    </a:p>
                  </a:txBody>
                  <a:tcPr anchor="ctr">
                    <a:solidFill>
                      <a:schemeClr val="accent1">
                        <a:lumMod val="20000"/>
                        <a:lumOff val="80000"/>
                      </a:schemeClr>
                    </a:solidFill>
                  </a:tcPr>
                </a:tc>
                <a:extLst>
                  <a:ext uri="{0D108BD9-81ED-4DB2-BD59-A6C34878D82A}">
                    <a16:rowId xmlns:a16="http://schemas.microsoft.com/office/drawing/2014/main" xmlns="" val="10006"/>
                  </a:ext>
                </a:extLst>
              </a:tr>
              <a:tr h="376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Basic Supervisory Skills</a:t>
                      </a:r>
                    </a:p>
                  </a:txBody>
                  <a:tcPr anchor="ctr">
                    <a:solidFill>
                      <a:srgbClr val="CADAE7"/>
                    </a:solidFill>
                  </a:tcPr>
                </a:tc>
                <a:tc>
                  <a:txBody>
                    <a:bodyPr/>
                    <a:lstStyle/>
                    <a:p>
                      <a:pPr algn="l"/>
                      <a:r>
                        <a:rPr lang="en-US" sz="1400" dirty="0"/>
                        <a:t>Stress</a:t>
                      </a:r>
                    </a:p>
                  </a:txBody>
                  <a:tcPr anchor="ctr">
                    <a:solidFill>
                      <a:srgbClr val="CADAE7"/>
                    </a:solidFill>
                  </a:tcPr>
                </a:tc>
                <a:extLst>
                  <a:ext uri="{0D108BD9-81ED-4DB2-BD59-A6C34878D82A}">
                    <a16:rowId xmlns:a16="http://schemas.microsoft.com/office/drawing/2014/main" xmlns="" val="10007"/>
                  </a:ext>
                </a:extLst>
              </a:tr>
              <a:tr h="483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Workplace Conflict</a:t>
                      </a:r>
                    </a:p>
                  </a:txBody>
                  <a:tcPr anchor="ctr">
                    <a:solidFill>
                      <a:schemeClr val="accent1">
                        <a:lumMod val="20000"/>
                        <a:lumOff val="80000"/>
                      </a:schemeClr>
                    </a:solidFill>
                  </a:tcPr>
                </a:tc>
                <a:tc>
                  <a:txBody>
                    <a:bodyPr/>
                    <a:lstStyle/>
                    <a:p>
                      <a:pPr algn="l"/>
                      <a:r>
                        <a:rPr lang="en-US" sz="1400" dirty="0"/>
                        <a:t>Tobacco Cessation</a:t>
                      </a:r>
                    </a:p>
                  </a:txBody>
                  <a:tcPr anchor="ctr">
                    <a:solidFill>
                      <a:schemeClr val="accent1">
                        <a:lumMod val="20000"/>
                        <a:lumOff val="80000"/>
                      </a:schemeClr>
                    </a:solidFill>
                  </a:tcPr>
                </a:tc>
                <a:extLst>
                  <a:ext uri="{0D108BD9-81ED-4DB2-BD59-A6C34878D82A}">
                    <a16:rowId xmlns:a16="http://schemas.microsoft.com/office/drawing/2014/main" xmlns="" val="10008"/>
                  </a:ext>
                </a:extLst>
              </a:tr>
              <a:tr h="376672">
                <a:tc>
                  <a:txBody>
                    <a:bodyPr/>
                    <a:lstStyle/>
                    <a:p>
                      <a:pPr algn="l"/>
                      <a:r>
                        <a:rPr lang="en-US" sz="1400" dirty="0"/>
                        <a:t>Work-Life Balance</a:t>
                      </a:r>
                    </a:p>
                  </a:txBody>
                  <a:tcPr anchor="ctr">
                    <a:solidFill>
                      <a:srgbClr val="CADAE7"/>
                    </a:solidFill>
                  </a:tcPr>
                </a:tc>
                <a:tc>
                  <a:txBody>
                    <a:bodyPr/>
                    <a:lstStyle/>
                    <a:p>
                      <a:pPr algn="l"/>
                      <a:r>
                        <a:rPr lang="en-US" sz="1400" dirty="0"/>
                        <a:t>Drugs and Alcohol Overuse</a:t>
                      </a:r>
                    </a:p>
                  </a:txBody>
                  <a:tcPr anchor="ctr">
                    <a:solidFill>
                      <a:srgbClr val="CADAE7"/>
                    </a:solidFill>
                  </a:tcPr>
                </a:tc>
                <a:extLst>
                  <a:ext uri="{0D108BD9-81ED-4DB2-BD59-A6C34878D82A}">
                    <a16:rowId xmlns:a16="http://schemas.microsoft.com/office/drawing/2014/main" xmlns="" val="10009"/>
                  </a:ext>
                </a:extLst>
              </a:tr>
            </a:tbl>
          </a:graphicData>
        </a:graphic>
      </p:graphicFrame>
      <p:sp>
        <p:nvSpPr>
          <p:cNvPr id="20" name="Rounded Rectangle 19"/>
          <p:cNvSpPr/>
          <p:nvPr/>
        </p:nvSpPr>
        <p:spPr>
          <a:xfrm>
            <a:off x="186654" y="5964022"/>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186654" y="5521995"/>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86654" y="5044572"/>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86654" y="4591426"/>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86654" y="4110935"/>
            <a:ext cx="1158068"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86654" y="3645077"/>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186654" y="3207555"/>
            <a:ext cx="1066800" cy="304800"/>
          </a:xfrm>
          <a:prstGeom prst="round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41304" y="951044"/>
            <a:ext cx="7441471" cy="884220"/>
          </a:xfrm>
        </p:spPr>
        <p:txBody>
          <a:bodyPr>
            <a:noAutofit/>
          </a:bodyPr>
          <a:lstStyle/>
          <a:p>
            <a:pPr algn="ctr"/>
            <a:r>
              <a:rPr lang="en-US" sz="4000" dirty="0">
                <a:solidFill>
                  <a:srgbClr val="E46F1C"/>
                </a:solidFill>
                <a:latin typeface="+mn-lt"/>
                <a:cs typeface="Calibri Light" panose="020F0302020204030204" pitchFamily="34" charset="0"/>
              </a:rPr>
              <a:t>Online Training and Coaching</a:t>
            </a:r>
          </a:p>
        </p:txBody>
      </p:sp>
      <p:graphicFrame>
        <p:nvGraphicFramePr>
          <p:cNvPr id="4" name="Table 3"/>
          <p:cNvGraphicFramePr>
            <a:graphicFrameLocks noGrp="1"/>
          </p:cNvGraphicFramePr>
          <p:nvPr>
            <p:extLst>
              <p:ext uri="{D42A27DB-BD31-4B8C-83A1-F6EECF244321}">
                <p14:modId xmlns:p14="http://schemas.microsoft.com/office/powerpoint/2010/main" val="4249131674"/>
              </p:ext>
            </p:extLst>
          </p:nvPr>
        </p:nvGraphicFramePr>
        <p:xfrm>
          <a:off x="846667" y="2065869"/>
          <a:ext cx="3105046" cy="426347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05046">
                  <a:extLst>
                    <a:ext uri="{9D8B030D-6E8A-4147-A177-3AD203B41FA5}">
                      <a16:colId xmlns:a16="http://schemas.microsoft.com/office/drawing/2014/main" xmlns="" val="20000"/>
                    </a:ext>
                  </a:extLst>
                </a:gridCol>
              </a:tblGrid>
              <a:tr h="1045185">
                <a:tc>
                  <a:txBody>
                    <a:bodyPr/>
                    <a:lstStyle/>
                    <a:p>
                      <a:pPr algn="ctr"/>
                      <a:r>
                        <a:rPr lang="en-US" sz="2400" dirty="0"/>
                        <a:t>8,000+Training </a:t>
                      </a:r>
                      <a:br>
                        <a:rPr lang="en-US" sz="2400" dirty="0"/>
                      </a:br>
                      <a:r>
                        <a:rPr lang="en-US" sz="2400" dirty="0"/>
                        <a:t>Center Courses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46F1C"/>
                    </a:solidFill>
                  </a:tcPr>
                </a:tc>
                <a:extLst>
                  <a:ext uri="{0D108BD9-81ED-4DB2-BD59-A6C34878D82A}">
                    <a16:rowId xmlns:a16="http://schemas.microsoft.com/office/drawing/2014/main" xmlns="" val="10000"/>
                  </a:ext>
                </a:extLst>
              </a:tr>
              <a:tr h="465412">
                <a:tc>
                  <a:txBody>
                    <a:bodyPr/>
                    <a:lstStyle/>
                    <a:p>
                      <a:r>
                        <a:rPr lang="en-US" sz="1600" dirty="0"/>
                        <a:t>HR Compliance Courses</a:t>
                      </a:r>
                    </a:p>
                  </a:txBody>
                  <a:tcPr anchor="ctr">
                    <a:lnT w="38100" cmpd="sng">
                      <a:noFill/>
                    </a:lnT>
                    <a:solidFill>
                      <a:schemeClr val="accent6">
                        <a:lumMod val="40000"/>
                        <a:lumOff val="60000"/>
                      </a:schemeClr>
                    </a:solidFill>
                  </a:tcPr>
                </a:tc>
                <a:extLst>
                  <a:ext uri="{0D108BD9-81ED-4DB2-BD59-A6C34878D82A}">
                    <a16:rowId xmlns:a16="http://schemas.microsoft.com/office/drawing/2014/main" xmlns="" val="10001"/>
                  </a:ext>
                </a:extLst>
              </a:tr>
              <a:tr h="465412">
                <a:tc>
                  <a:txBody>
                    <a:bodyPr/>
                    <a:lstStyle/>
                    <a:p>
                      <a:r>
                        <a:rPr lang="en-US" sz="1600" dirty="0"/>
                        <a:t>Sales/Customer Service Courses</a:t>
                      </a:r>
                    </a:p>
                  </a:txBody>
                  <a:tcPr anchor="ctr">
                    <a:solidFill>
                      <a:schemeClr val="accent6">
                        <a:lumMod val="20000"/>
                        <a:lumOff val="80000"/>
                      </a:schemeClr>
                    </a:solidFill>
                  </a:tcPr>
                </a:tc>
                <a:extLst>
                  <a:ext uri="{0D108BD9-81ED-4DB2-BD59-A6C34878D82A}">
                    <a16:rowId xmlns:a16="http://schemas.microsoft.com/office/drawing/2014/main" xmlns="" val="10002"/>
                  </a:ext>
                </a:extLst>
              </a:tr>
              <a:tr h="465412">
                <a:tc>
                  <a:txBody>
                    <a:bodyPr/>
                    <a:lstStyle/>
                    <a:p>
                      <a:r>
                        <a:rPr lang="en-US" sz="1600" dirty="0"/>
                        <a:t>Business Skills Courses</a:t>
                      </a:r>
                    </a:p>
                  </a:txBody>
                  <a:tcPr anchor="ctr">
                    <a:solidFill>
                      <a:schemeClr val="accent6">
                        <a:lumMod val="40000"/>
                        <a:lumOff val="60000"/>
                      </a:schemeClr>
                    </a:solidFill>
                  </a:tcPr>
                </a:tc>
                <a:extLst>
                  <a:ext uri="{0D108BD9-81ED-4DB2-BD59-A6C34878D82A}">
                    <a16:rowId xmlns:a16="http://schemas.microsoft.com/office/drawing/2014/main" xmlns="" val="10003"/>
                  </a:ext>
                </a:extLst>
              </a:tr>
              <a:tr h="465412">
                <a:tc>
                  <a:txBody>
                    <a:bodyPr/>
                    <a:lstStyle/>
                    <a:p>
                      <a:r>
                        <a:rPr lang="en-US" sz="1600" dirty="0"/>
                        <a:t>Leadership/Management Courses</a:t>
                      </a:r>
                    </a:p>
                  </a:txBody>
                  <a:tcPr anchor="ctr">
                    <a:solidFill>
                      <a:schemeClr val="accent6">
                        <a:lumMod val="20000"/>
                        <a:lumOff val="80000"/>
                      </a:schemeClr>
                    </a:solidFill>
                  </a:tcPr>
                </a:tc>
                <a:extLst>
                  <a:ext uri="{0D108BD9-81ED-4DB2-BD59-A6C34878D82A}">
                    <a16:rowId xmlns:a16="http://schemas.microsoft.com/office/drawing/2014/main" xmlns="" val="10004"/>
                  </a:ext>
                </a:extLst>
              </a:tr>
              <a:tr h="465412">
                <a:tc>
                  <a:txBody>
                    <a:bodyPr/>
                    <a:lstStyle/>
                    <a:p>
                      <a:r>
                        <a:rPr lang="en-US" sz="1600" dirty="0"/>
                        <a:t>Information Technology </a:t>
                      </a:r>
                    </a:p>
                  </a:txBody>
                  <a:tcPr anchor="ctr">
                    <a:solidFill>
                      <a:schemeClr val="accent6">
                        <a:lumMod val="40000"/>
                        <a:lumOff val="60000"/>
                      </a:schemeClr>
                    </a:solidFill>
                  </a:tcPr>
                </a:tc>
                <a:extLst>
                  <a:ext uri="{0D108BD9-81ED-4DB2-BD59-A6C34878D82A}">
                    <a16:rowId xmlns:a16="http://schemas.microsoft.com/office/drawing/2014/main" xmlns="" val="10005"/>
                  </a:ext>
                </a:extLst>
              </a:tr>
              <a:tr h="465412">
                <a:tc>
                  <a:txBody>
                    <a:bodyPr/>
                    <a:lstStyle/>
                    <a:p>
                      <a:r>
                        <a:rPr lang="en-US" sz="1600" dirty="0"/>
                        <a:t>Software</a:t>
                      </a:r>
                    </a:p>
                  </a:txBody>
                  <a:tcPr anchor="ctr">
                    <a:solidFill>
                      <a:schemeClr val="accent6">
                        <a:lumMod val="20000"/>
                        <a:lumOff val="80000"/>
                      </a:schemeClr>
                    </a:solidFill>
                  </a:tcPr>
                </a:tc>
                <a:extLst>
                  <a:ext uri="{0D108BD9-81ED-4DB2-BD59-A6C34878D82A}">
                    <a16:rowId xmlns:a16="http://schemas.microsoft.com/office/drawing/2014/main" xmlns="" val="10006"/>
                  </a:ext>
                </a:extLst>
              </a:tr>
              <a:tr h="425816">
                <a:tc>
                  <a:txBody>
                    <a:bodyPr/>
                    <a:lstStyle/>
                    <a:p>
                      <a:r>
                        <a:rPr lang="en-US" sz="1600" dirty="0"/>
                        <a:t>Safety</a:t>
                      </a:r>
                    </a:p>
                  </a:txBody>
                  <a:tcPr anchor="ctr">
                    <a:solidFill>
                      <a:schemeClr val="accent6">
                        <a:lumMod val="40000"/>
                        <a:lumOff val="60000"/>
                      </a:schemeClr>
                    </a:solidFill>
                  </a:tcPr>
                </a:tc>
                <a:extLst>
                  <a:ext uri="{0D108BD9-81ED-4DB2-BD59-A6C34878D82A}">
                    <a16:rowId xmlns:a16="http://schemas.microsoft.com/office/drawing/2014/main" xmlns="" val="10007"/>
                  </a:ext>
                </a:extLst>
              </a:tr>
            </a:tbl>
          </a:graphicData>
        </a:graphic>
      </p:graphicFrame>
      <p:sp>
        <p:nvSpPr>
          <p:cNvPr id="7" name="Rectangle 6"/>
          <p:cNvSpPr/>
          <p:nvPr/>
        </p:nvSpPr>
        <p:spPr>
          <a:xfrm>
            <a:off x="149112" y="3190678"/>
            <a:ext cx="756938" cy="338554"/>
          </a:xfrm>
          <a:prstGeom prst="rect">
            <a:avLst/>
          </a:prstGeom>
        </p:spPr>
        <p:txBody>
          <a:bodyPr wrap="none">
            <a:spAutoFit/>
          </a:bodyPr>
          <a:lstStyle/>
          <a:p>
            <a:r>
              <a:rPr lang="en-US" sz="1600" b="1" dirty="0">
                <a:solidFill>
                  <a:schemeClr val="bg1"/>
                </a:solidFill>
              </a:rPr>
              <a:t>1,000+</a:t>
            </a:r>
          </a:p>
        </p:txBody>
      </p:sp>
      <p:sp>
        <p:nvSpPr>
          <p:cNvPr id="10" name="Rectangle 9"/>
          <p:cNvSpPr/>
          <p:nvPr/>
        </p:nvSpPr>
        <p:spPr>
          <a:xfrm>
            <a:off x="145024" y="3631816"/>
            <a:ext cx="599844" cy="338554"/>
          </a:xfrm>
          <a:prstGeom prst="rect">
            <a:avLst/>
          </a:prstGeom>
        </p:spPr>
        <p:txBody>
          <a:bodyPr wrap="none">
            <a:spAutoFit/>
          </a:bodyPr>
          <a:lstStyle/>
          <a:p>
            <a:r>
              <a:rPr lang="en-US" sz="1600" b="1" dirty="0">
                <a:solidFill>
                  <a:schemeClr val="bg1"/>
                </a:solidFill>
              </a:rPr>
              <a:t>400+</a:t>
            </a:r>
          </a:p>
        </p:txBody>
      </p:sp>
      <p:sp>
        <p:nvSpPr>
          <p:cNvPr id="22" name="Rectangle 21"/>
          <p:cNvSpPr/>
          <p:nvPr/>
        </p:nvSpPr>
        <p:spPr>
          <a:xfrm>
            <a:off x="145026" y="4091487"/>
            <a:ext cx="796893" cy="338554"/>
          </a:xfrm>
          <a:prstGeom prst="rect">
            <a:avLst/>
          </a:prstGeom>
        </p:spPr>
        <p:txBody>
          <a:bodyPr wrap="square">
            <a:spAutoFit/>
          </a:bodyPr>
          <a:lstStyle/>
          <a:p>
            <a:r>
              <a:rPr lang="en-US" sz="1600" b="1" dirty="0">
                <a:solidFill>
                  <a:schemeClr val="bg1"/>
                </a:solidFill>
              </a:rPr>
              <a:t>2,700+</a:t>
            </a:r>
          </a:p>
        </p:txBody>
      </p:sp>
      <p:sp>
        <p:nvSpPr>
          <p:cNvPr id="24" name="Rectangle 23"/>
          <p:cNvSpPr/>
          <p:nvPr/>
        </p:nvSpPr>
        <p:spPr>
          <a:xfrm>
            <a:off x="149112" y="4571651"/>
            <a:ext cx="714258" cy="338554"/>
          </a:xfrm>
          <a:prstGeom prst="rect">
            <a:avLst/>
          </a:prstGeom>
        </p:spPr>
        <p:txBody>
          <a:bodyPr wrap="square">
            <a:spAutoFit/>
          </a:bodyPr>
          <a:lstStyle/>
          <a:p>
            <a:r>
              <a:rPr lang="en-US" sz="1600" b="1" dirty="0">
                <a:solidFill>
                  <a:schemeClr val="bg1"/>
                </a:solidFill>
              </a:rPr>
              <a:t>900+</a:t>
            </a:r>
          </a:p>
        </p:txBody>
      </p:sp>
      <p:sp>
        <p:nvSpPr>
          <p:cNvPr id="25" name="Rectangle 24"/>
          <p:cNvSpPr/>
          <p:nvPr/>
        </p:nvSpPr>
        <p:spPr>
          <a:xfrm>
            <a:off x="149112" y="5016754"/>
            <a:ext cx="714258" cy="338554"/>
          </a:xfrm>
          <a:prstGeom prst="rect">
            <a:avLst/>
          </a:prstGeom>
        </p:spPr>
        <p:txBody>
          <a:bodyPr wrap="square">
            <a:spAutoFit/>
          </a:bodyPr>
          <a:lstStyle/>
          <a:p>
            <a:r>
              <a:rPr lang="en-US" sz="1600" b="1" dirty="0">
                <a:solidFill>
                  <a:schemeClr val="bg1"/>
                </a:solidFill>
              </a:rPr>
              <a:t>300+</a:t>
            </a:r>
          </a:p>
        </p:txBody>
      </p:sp>
      <p:sp>
        <p:nvSpPr>
          <p:cNvPr id="26" name="Rectangle 25"/>
          <p:cNvSpPr/>
          <p:nvPr/>
        </p:nvSpPr>
        <p:spPr>
          <a:xfrm>
            <a:off x="154384" y="5503232"/>
            <a:ext cx="795387" cy="338554"/>
          </a:xfrm>
          <a:prstGeom prst="rect">
            <a:avLst/>
          </a:prstGeom>
        </p:spPr>
        <p:txBody>
          <a:bodyPr wrap="square">
            <a:spAutoFit/>
          </a:bodyPr>
          <a:lstStyle/>
          <a:p>
            <a:r>
              <a:rPr lang="en-US" sz="1600" b="1" dirty="0">
                <a:solidFill>
                  <a:schemeClr val="bg1"/>
                </a:solidFill>
              </a:rPr>
              <a:t>2,700+</a:t>
            </a:r>
          </a:p>
        </p:txBody>
      </p:sp>
      <p:sp>
        <p:nvSpPr>
          <p:cNvPr id="27" name="Rectangle 26"/>
          <p:cNvSpPr/>
          <p:nvPr/>
        </p:nvSpPr>
        <p:spPr>
          <a:xfrm>
            <a:off x="153769" y="5947145"/>
            <a:ext cx="787535" cy="338554"/>
          </a:xfrm>
          <a:prstGeom prst="rect">
            <a:avLst/>
          </a:prstGeom>
        </p:spPr>
        <p:txBody>
          <a:bodyPr wrap="square">
            <a:spAutoFit/>
          </a:bodyPr>
          <a:lstStyle/>
          <a:p>
            <a:r>
              <a:rPr lang="en-US" sz="1600" b="1" dirty="0">
                <a:solidFill>
                  <a:schemeClr val="bg1"/>
                </a:solidFill>
              </a:rPr>
              <a:t>700+</a:t>
            </a:r>
          </a:p>
        </p:txBody>
      </p:sp>
      <p:sp>
        <p:nvSpPr>
          <p:cNvPr id="21" name="Rectangle 20"/>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2466193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01" y="1219200"/>
            <a:ext cx="8743948" cy="925758"/>
          </a:xfrm>
        </p:spPr>
        <p:txBody>
          <a:bodyPr>
            <a:noAutofit/>
          </a:bodyPr>
          <a:lstStyle/>
          <a:p>
            <a:r>
              <a:rPr lang="en-US" dirty="0">
                <a:solidFill>
                  <a:srgbClr val="E46F1C"/>
                </a:solidFill>
                <a:latin typeface="+mn-lt"/>
              </a:rPr>
              <a:t>Why Is Training and Coaching So Important?</a:t>
            </a:r>
          </a:p>
        </p:txBody>
      </p:sp>
      <p:sp>
        <p:nvSpPr>
          <p:cNvPr id="3" name="Content Placeholder 2"/>
          <p:cNvSpPr>
            <a:spLocks noGrp="1"/>
          </p:cNvSpPr>
          <p:nvPr>
            <p:ph idx="1"/>
          </p:nvPr>
        </p:nvSpPr>
        <p:spPr>
          <a:xfrm>
            <a:off x="457200" y="2209800"/>
            <a:ext cx="8261350" cy="4267200"/>
          </a:xfrm>
        </p:spPr>
        <p:txBody>
          <a:bodyPr>
            <a:normAutofit/>
          </a:bodyPr>
          <a:lstStyle/>
          <a:p>
            <a:pPr marL="0" indent="0">
              <a:buClr>
                <a:srgbClr val="E46F1C"/>
              </a:buClr>
              <a:buNone/>
            </a:pPr>
            <a:r>
              <a:rPr lang="en-US" sz="2400" b="1" dirty="0"/>
              <a:t>Employers that encourage employee training, coaching and development:</a:t>
            </a:r>
            <a:br>
              <a:rPr lang="en-US" sz="2400" b="1" dirty="0"/>
            </a:br>
            <a:endParaRPr lang="en-US" sz="300" b="1" dirty="0"/>
          </a:p>
          <a:p>
            <a:pPr marL="515938" indent="-287338">
              <a:lnSpc>
                <a:spcPct val="150000"/>
              </a:lnSpc>
              <a:buClr>
                <a:srgbClr val="E46F1C"/>
              </a:buClr>
              <a:buSzPct val="90000"/>
              <a:buFont typeface="Wingdings" panose="05000000000000000000" pitchFamily="2" charset="2"/>
              <a:buChar char="ü"/>
            </a:pPr>
            <a:r>
              <a:rPr lang="en-US" sz="2400" dirty="0"/>
              <a:t>Improve overall performance of all participating employees</a:t>
            </a:r>
          </a:p>
          <a:p>
            <a:pPr marL="515938" indent="-287338">
              <a:lnSpc>
                <a:spcPct val="150000"/>
              </a:lnSpc>
              <a:buClr>
                <a:srgbClr val="E46F1C"/>
              </a:buClr>
              <a:buSzPct val="90000"/>
              <a:buFont typeface="Wingdings" panose="05000000000000000000" pitchFamily="2" charset="2"/>
              <a:buChar char="ü"/>
            </a:pPr>
            <a:r>
              <a:rPr lang="en-US" sz="2400" dirty="0"/>
              <a:t>Sharpen individual skills</a:t>
            </a:r>
          </a:p>
          <a:p>
            <a:pPr marL="515938" indent="-287338">
              <a:lnSpc>
                <a:spcPct val="150000"/>
              </a:lnSpc>
              <a:buClr>
                <a:srgbClr val="E46F1C"/>
              </a:buClr>
              <a:buSzPct val="90000"/>
              <a:buFont typeface="Wingdings" panose="05000000000000000000" pitchFamily="2" charset="2"/>
              <a:buChar char="ü"/>
            </a:pPr>
            <a:r>
              <a:rPr lang="en-US" sz="2400" dirty="0"/>
              <a:t>Increase engagement</a:t>
            </a:r>
          </a:p>
          <a:p>
            <a:pPr marL="515938" indent="-287338">
              <a:lnSpc>
                <a:spcPct val="150000"/>
              </a:lnSpc>
              <a:buClr>
                <a:srgbClr val="E46F1C"/>
              </a:buClr>
              <a:buSzPct val="90000"/>
              <a:buFont typeface="Wingdings" panose="05000000000000000000" pitchFamily="2" charset="2"/>
              <a:buChar char="ü"/>
            </a:pPr>
            <a:r>
              <a:rPr lang="en-US" sz="2400" dirty="0"/>
              <a:t>Reduce turnover</a:t>
            </a:r>
          </a:p>
          <a:p>
            <a:pPr marL="515938" indent="-287338">
              <a:lnSpc>
                <a:spcPct val="150000"/>
              </a:lnSpc>
              <a:buClr>
                <a:srgbClr val="E46F1C"/>
              </a:buClr>
              <a:buSzPct val="90000"/>
              <a:buFont typeface="Wingdings" panose="05000000000000000000" pitchFamily="2" charset="2"/>
              <a:buChar char="ü"/>
            </a:pPr>
            <a:r>
              <a:rPr lang="en-US" sz="2400" dirty="0"/>
              <a:t>Develop supervisors and managers</a:t>
            </a:r>
          </a:p>
        </p:txBody>
      </p:sp>
      <p:sp>
        <p:nvSpPr>
          <p:cNvPr id="4" name="Rectangle 3"/>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1247702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10"/>
          <p:cNvSpPr>
            <a:spLocks noChangeArrowheads="1"/>
          </p:cNvSpPr>
          <p:nvPr/>
        </p:nvSpPr>
        <p:spPr bwMode="auto">
          <a:xfrm>
            <a:off x="533400" y="12382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spcBef>
                <a:spcPct val="0"/>
              </a:spcBef>
              <a:buClr>
                <a:schemeClr val="accent6">
                  <a:lumMod val="75000"/>
                </a:schemeClr>
              </a:buClr>
              <a:buFontTx/>
              <a:buNone/>
            </a:pPr>
            <a:r>
              <a:rPr lang="en-US" altLang="en-US" sz="3600" b="1" i="1" dirty="0">
                <a:solidFill>
                  <a:schemeClr val="accent6">
                    <a:lumMod val="75000"/>
                  </a:schemeClr>
                </a:solidFill>
                <a:latin typeface="Calibri" pitchFamily="34" charset="0"/>
              </a:rPr>
              <a:t>DOT and Drug-Free Workplace Compliance</a:t>
            </a:r>
          </a:p>
        </p:txBody>
      </p:sp>
      <p:sp>
        <p:nvSpPr>
          <p:cNvPr id="5" name="Rectangle 6"/>
          <p:cNvSpPr>
            <a:spLocks noChangeArrowheads="1"/>
          </p:cNvSpPr>
          <p:nvPr/>
        </p:nvSpPr>
        <p:spPr bwMode="auto">
          <a:xfrm>
            <a:off x="533402" y="2076450"/>
            <a:ext cx="8982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nSpc>
                <a:spcPct val="90000"/>
              </a:lnSpc>
              <a:buClr>
                <a:schemeClr val="accent6">
                  <a:lumMod val="75000"/>
                </a:schemeClr>
              </a:buClr>
              <a:buFontTx/>
              <a:buNone/>
            </a:pPr>
            <a:r>
              <a:rPr lang="en-US" altLang="en-US" sz="2000" b="1" dirty="0">
                <a:solidFill>
                  <a:srgbClr val="0B2442"/>
                </a:solidFill>
                <a:latin typeface="Calibri" pitchFamily="34" charset="0"/>
              </a:rPr>
              <a:t>To maintain DOT Safety Sensitive or a Drug-Free Workplace program, we offer complete training and support</a:t>
            </a:r>
          </a:p>
        </p:txBody>
      </p:sp>
      <p:sp>
        <p:nvSpPr>
          <p:cNvPr id="6" name="Rectangle 6"/>
          <p:cNvSpPr>
            <a:spLocks noChangeArrowheads="1"/>
          </p:cNvSpPr>
          <p:nvPr/>
        </p:nvSpPr>
        <p:spPr bwMode="auto">
          <a:xfrm>
            <a:off x="685800" y="3467100"/>
            <a:ext cx="822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indent="-285750">
              <a:buClr>
                <a:schemeClr val="accent6">
                  <a:lumMod val="75000"/>
                </a:schemeClr>
              </a:buClr>
            </a:pPr>
            <a:r>
              <a:rPr lang="en-US" altLang="en-US" sz="2000" dirty="0">
                <a:solidFill>
                  <a:srgbClr val="0B2442"/>
                </a:solidFill>
                <a:latin typeface="Calibri" pitchFamily="34" charset="0"/>
              </a:rPr>
              <a:t>Employer policies</a:t>
            </a:r>
          </a:p>
          <a:p>
            <a:pPr indent="-285750">
              <a:buClr>
                <a:schemeClr val="accent6">
                  <a:lumMod val="75000"/>
                </a:schemeClr>
              </a:buClr>
            </a:pPr>
            <a:r>
              <a:rPr lang="en-US" altLang="en-US" sz="2000" dirty="0">
                <a:solidFill>
                  <a:srgbClr val="0B2442"/>
                </a:solidFill>
                <a:latin typeface="Calibri" pitchFamily="34" charset="0"/>
              </a:rPr>
              <a:t>Compliance procedures</a:t>
            </a:r>
          </a:p>
          <a:p>
            <a:pPr indent="-285750">
              <a:buClr>
                <a:schemeClr val="accent6">
                  <a:lumMod val="75000"/>
                </a:schemeClr>
              </a:buClr>
            </a:pPr>
            <a:r>
              <a:rPr lang="en-US" altLang="en-US" sz="2000" dirty="0">
                <a:solidFill>
                  <a:srgbClr val="0B2442"/>
                </a:solidFill>
                <a:latin typeface="Calibri" pitchFamily="34" charset="0"/>
              </a:rPr>
              <a:t>Approved online video training</a:t>
            </a:r>
          </a:p>
          <a:p>
            <a:pPr indent="-285750">
              <a:buClr>
                <a:schemeClr val="accent6">
                  <a:lumMod val="75000"/>
                </a:schemeClr>
              </a:buClr>
            </a:pPr>
            <a:r>
              <a:rPr lang="en-US" altLang="en-US" sz="2000" dirty="0">
                <a:solidFill>
                  <a:srgbClr val="0B2442"/>
                </a:solidFill>
                <a:latin typeface="Calibri" pitchFamily="34" charset="0"/>
              </a:rPr>
              <a:t>Optional web conference training</a:t>
            </a:r>
          </a:p>
          <a:p>
            <a:pPr indent="-285750">
              <a:buClr>
                <a:schemeClr val="accent6">
                  <a:lumMod val="75000"/>
                </a:schemeClr>
              </a:buClr>
            </a:pPr>
            <a:r>
              <a:rPr lang="en-US" altLang="en-US" sz="2000" dirty="0">
                <a:solidFill>
                  <a:srgbClr val="0B2442"/>
                </a:solidFill>
                <a:latin typeface="Calibri" pitchFamily="34" charset="0"/>
              </a:rPr>
              <a:t>EAP consultants to assist with implementation</a:t>
            </a:r>
          </a:p>
          <a:p>
            <a:pPr indent="-285750">
              <a:buClr>
                <a:schemeClr val="accent6">
                  <a:lumMod val="75000"/>
                </a:schemeClr>
              </a:buClr>
            </a:pPr>
            <a:r>
              <a:rPr lang="en-US" altLang="en-US" sz="2000" dirty="0">
                <a:solidFill>
                  <a:srgbClr val="0B2442"/>
                </a:solidFill>
                <a:latin typeface="Calibri" pitchFamily="34" charset="0"/>
              </a:rPr>
              <a:t>Employee and supervisor awareness communication</a:t>
            </a:r>
          </a:p>
          <a:p>
            <a:pPr indent="-285750">
              <a:buClr>
                <a:schemeClr val="accent6">
                  <a:lumMod val="75000"/>
                </a:schemeClr>
              </a:buClr>
            </a:pPr>
            <a:r>
              <a:rPr lang="en-US" altLang="en-US" sz="2000" dirty="0">
                <a:solidFill>
                  <a:srgbClr val="0B2442"/>
                </a:solidFill>
                <a:latin typeface="Calibri" pitchFamily="34" charset="0"/>
              </a:rPr>
              <a:t>Reporting and recordkeeping</a:t>
            </a:r>
          </a:p>
          <a:p>
            <a:pPr indent="-285750">
              <a:buClr>
                <a:schemeClr val="accent6">
                  <a:lumMod val="75000"/>
                </a:schemeClr>
              </a:buClr>
            </a:pPr>
            <a:r>
              <a:rPr lang="en-US" altLang="en-US" sz="2000" dirty="0">
                <a:solidFill>
                  <a:srgbClr val="0B2442"/>
                </a:solidFill>
                <a:latin typeface="Calibri" pitchFamily="34" charset="0"/>
              </a:rPr>
              <a:t>Links to EAP counseling resources and substance abuse professionals</a:t>
            </a:r>
          </a:p>
        </p:txBody>
      </p:sp>
      <p:sp>
        <p:nvSpPr>
          <p:cNvPr id="7" name="Rectangle 6"/>
          <p:cNvSpPr>
            <a:spLocks noChangeArrowheads="1"/>
          </p:cNvSpPr>
          <p:nvPr/>
        </p:nvSpPr>
        <p:spPr bwMode="auto">
          <a:xfrm>
            <a:off x="533400" y="30099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nSpc>
                <a:spcPct val="90000"/>
              </a:lnSpc>
              <a:buClr>
                <a:schemeClr val="accent6">
                  <a:lumMod val="75000"/>
                </a:schemeClr>
              </a:buClr>
              <a:buFontTx/>
              <a:buNone/>
            </a:pPr>
            <a:r>
              <a:rPr lang="en-US" altLang="en-US" sz="2400" b="1" dirty="0">
                <a:solidFill>
                  <a:srgbClr val="0B2442"/>
                </a:solidFill>
                <a:latin typeface="Calibri" pitchFamily="34" charset="0"/>
              </a:rPr>
              <a:t>The turn-key program contains all required elements</a:t>
            </a:r>
            <a:r>
              <a:rPr lang="en-US" altLang="en-US" sz="2400" dirty="0">
                <a:solidFill>
                  <a:srgbClr val="0B2442"/>
                </a:solidFill>
                <a:latin typeface="Calibri" pitchFamily="34" charset="0"/>
              </a:rPr>
              <a:t>:</a:t>
            </a:r>
          </a:p>
        </p:txBody>
      </p:sp>
      <p:sp>
        <p:nvSpPr>
          <p:cNvPr id="8" name="Rectangle 7"/>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838200" y="1828800"/>
            <a:ext cx="75438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tabLst>
                <a:tab pos="457200" algn="l"/>
              </a:tabLst>
              <a:defRPr sz="3200">
                <a:solidFill>
                  <a:schemeClr val="tx1"/>
                </a:solidFill>
                <a:latin typeface="Times" charset="0"/>
              </a:defRPr>
            </a:lvl1pPr>
            <a:lvl2pPr marL="742950" indent="-285750">
              <a:spcBef>
                <a:spcPct val="20000"/>
              </a:spcBef>
              <a:buChar char="–"/>
              <a:tabLst>
                <a:tab pos="457200" algn="l"/>
              </a:tabLst>
              <a:defRPr sz="2800">
                <a:solidFill>
                  <a:schemeClr val="tx1"/>
                </a:solidFill>
                <a:latin typeface="Times" charset="0"/>
              </a:defRPr>
            </a:lvl2pPr>
            <a:lvl3pPr marL="1143000" indent="-228600">
              <a:spcBef>
                <a:spcPct val="20000"/>
              </a:spcBef>
              <a:buChar char="•"/>
              <a:tabLst>
                <a:tab pos="457200" algn="l"/>
              </a:tabLst>
              <a:defRPr sz="2400">
                <a:solidFill>
                  <a:schemeClr val="tx1"/>
                </a:solidFill>
                <a:latin typeface="Times" charset="0"/>
              </a:defRPr>
            </a:lvl3pPr>
            <a:lvl4pPr marL="1600200" indent="-228600">
              <a:spcBef>
                <a:spcPct val="20000"/>
              </a:spcBef>
              <a:buChar char="–"/>
              <a:tabLst>
                <a:tab pos="457200" algn="l"/>
              </a:tabLst>
              <a:defRPr sz="2000">
                <a:solidFill>
                  <a:schemeClr val="tx1"/>
                </a:solidFill>
                <a:latin typeface="Times" charset="0"/>
              </a:defRPr>
            </a:lvl4pPr>
            <a:lvl5pPr marL="2057400" indent="-228600">
              <a:spcBef>
                <a:spcPct val="20000"/>
              </a:spcBef>
              <a:buChar char="»"/>
              <a:tabLst>
                <a:tab pos="457200" algn="l"/>
              </a:tabLst>
              <a:defRPr sz="2000">
                <a:solidFill>
                  <a:schemeClr val="tx1"/>
                </a:solidFill>
                <a:latin typeface="Times"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charset="0"/>
              </a:defRPr>
            </a:lvl9pPr>
          </a:lstStyle>
          <a:p>
            <a:pPr indent="-285750">
              <a:spcBef>
                <a:spcPct val="50000"/>
              </a:spcBef>
              <a:buClr>
                <a:schemeClr val="accent6">
                  <a:lumMod val="75000"/>
                </a:schemeClr>
              </a:buClr>
            </a:pPr>
            <a:r>
              <a:rPr lang="en-US" altLang="en-US" sz="2000" dirty="0">
                <a:solidFill>
                  <a:srgbClr val="0B2442"/>
                </a:solidFill>
                <a:latin typeface="Calibri" pitchFamily="34" charset="0"/>
              </a:rPr>
              <a:t>Employee Engagement</a:t>
            </a:r>
          </a:p>
          <a:p>
            <a:pPr indent="-285750">
              <a:spcBef>
                <a:spcPct val="50000"/>
              </a:spcBef>
              <a:buClr>
                <a:schemeClr val="accent6">
                  <a:lumMod val="75000"/>
                </a:schemeClr>
              </a:buClr>
            </a:pPr>
            <a:r>
              <a:rPr lang="en-US" altLang="en-US" sz="2000" dirty="0">
                <a:solidFill>
                  <a:srgbClr val="0B2442"/>
                </a:solidFill>
                <a:latin typeface="Calibri" pitchFamily="34" charset="0"/>
              </a:rPr>
              <a:t>Affordable Care Act Toolkit</a:t>
            </a:r>
          </a:p>
          <a:p>
            <a:pPr indent="-285750">
              <a:spcBef>
                <a:spcPct val="50000"/>
              </a:spcBef>
              <a:buClr>
                <a:schemeClr val="accent6">
                  <a:lumMod val="75000"/>
                </a:schemeClr>
              </a:buClr>
            </a:pPr>
            <a:r>
              <a:rPr lang="en-US" altLang="en-US" sz="2000" dirty="0">
                <a:solidFill>
                  <a:srgbClr val="0B2442"/>
                </a:solidFill>
                <a:latin typeface="Calibri" pitchFamily="34" charset="0"/>
              </a:rPr>
              <a:t>FMLA Resource Center</a:t>
            </a:r>
          </a:p>
          <a:p>
            <a:pPr indent="-285750">
              <a:spcBef>
                <a:spcPct val="50000"/>
              </a:spcBef>
              <a:buClr>
                <a:schemeClr val="accent6">
                  <a:lumMod val="75000"/>
                </a:schemeClr>
              </a:buClr>
            </a:pPr>
            <a:r>
              <a:rPr lang="en-US" altLang="en-US" sz="2000" dirty="0">
                <a:solidFill>
                  <a:srgbClr val="0B2442"/>
                </a:solidFill>
                <a:latin typeface="Calibri" pitchFamily="34" charset="0"/>
              </a:rPr>
              <a:t>Administrative Referral </a:t>
            </a:r>
          </a:p>
          <a:p>
            <a:pPr indent="-285750">
              <a:spcBef>
                <a:spcPct val="50000"/>
              </a:spcBef>
              <a:buClr>
                <a:schemeClr val="accent6">
                  <a:lumMod val="75000"/>
                </a:schemeClr>
              </a:buClr>
            </a:pPr>
            <a:r>
              <a:rPr lang="en-US" altLang="en-US" sz="2000" dirty="0">
                <a:solidFill>
                  <a:srgbClr val="0B2442"/>
                </a:solidFill>
                <a:latin typeface="Calibri" pitchFamily="34" charset="0"/>
              </a:rPr>
              <a:t>Crisis Management</a:t>
            </a:r>
          </a:p>
          <a:p>
            <a:pPr indent="-285750">
              <a:spcBef>
                <a:spcPct val="50000"/>
              </a:spcBef>
              <a:buClr>
                <a:schemeClr val="accent6">
                  <a:lumMod val="75000"/>
                </a:schemeClr>
              </a:buClr>
            </a:pPr>
            <a:r>
              <a:rPr lang="en-US" altLang="en-US" sz="2000" dirty="0">
                <a:solidFill>
                  <a:srgbClr val="0B2442"/>
                </a:solidFill>
                <a:latin typeface="Calibri" pitchFamily="34" charset="0"/>
              </a:rPr>
              <a:t>Violence Prevention</a:t>
            </a:r>
          </a:p>
          <a:p>
            <a:pPr indent="-285750">
              <a:spcBef>
                <a:spcPct val="50000"/>
              </a:spcBef>
              <a:buClr>
                <a:schemeClr val="accent6">
                  <a:lumMod val="75000"/>
                </a:schemeClr>
              </a:buClr>
            </a:pPr>
            <a:r>
              <a:rPr lang="en-US" altLang="en-US" sz="2000" dirty="0">
                <a:solidFill>
                  <a:srgbClr val="0B2442"/>
                </a:solidFill>
                <a:latin typeface="Calibri" pitchFamily="34" charset="0"/>
              </a:rPr>
              <a:t>Employment Practices</a:t>
            </a:r>
          </a:p>
          <a:p>
            <a:pPr indent="-285750">
              <a:spcBef>
                <a:spcPct val="50000"/>
              </a:spcBef>
              <a:buClr>
                <a:schemeClr val="accent6">
                  <a:lumMod val="75000"/>
                </a:schemeClr>
              </a:buClr>
            </a:pPr>
            <a:r>
              <a:rPr lang="en-US" altLang="en-US" sz="2000" dirty="0">
                <a:solidFill>
                  <a:srgbClr val="0B2442"/>
                </a:solidFill>
                <a:latin typeface="Calibri" pitchFamily="34" charset="0"/>
              </a:rPr>
              <a:t>Newsletter Library</a:t>
            </a:r>
          </a:p>
          <a:p>
            <a:pPr indent="-285750">
              <a:spcBef>
                <a:spcPct val="50000"/>
              </a:spcBef>
              <a:buClr>
                <a:schemeClr val="accent6">
                  <a:lumMod val="75000"/>
                </a:schemeClr>
              </a:buClr>
            </a:pPr>
            <a:r>
              <a:rPr lang="en-US" altLang="en-US" sz="2000" dirty="0">
                <a:solidFill>
                  <a:srgbClr val="0B2442"/>
                </a:solidFill>
                <a:latin typeface="Calibri" pitchFamily="34" charset="0"/>
              </a:rPr>
              <a:t>Recruiting, Hiring, Interviewing and Onboarding</a:t>
            </a:r>
          </a:p>
          <a:p>
            <a:pPr indent="-285750">
              <a:spcBef>
                <a:spcPct val="50000"/>
              </a:spcBef>
              <a:buClr>
                <a:schemeClr val="accent6">
                  <a:lumMod val="75000"/>
                </a:schemeClr>
              </a:buClr>
            </a:pPr>
            <a:r>
              <a:rPr lang="en-US" altLang="en-US" sz="2000" dirty="0">
                <a:solidFill>
                  <a:srgbClr val="0B2442"/>
                </a:solidFill>
                <a:latin typeface="Calibri" pitchFamily="34" charset="0"/>
              </a:rPr>
              <a:t>Workplace Harassment Prevention</a:t>
            </a:r>
          </a:p>
        </p:txBody>
      </p:sp>
      <p:sp>
        <p:nvSpPr>
          <p:cNvPr id="5" name="Rectangle 10"/>
          <p:cNvSpPr>
            <a:spLocks noGrp="1" noChangeArrowheads="1"/>
          </p:cNvSpPr>
          <p:nvPr>
            <p:ph type="title"/>
          </p:nvPr>
        </p:nvSpPr>
        <p:spPr>
          <a:xfrm>
            <a:off x="533400" y="990600"/>
            <a:ext cx="6934200" cy="762000"/>
          </a:xfrm>
          <a:noFill/>
        </p:spPr>
        <p:txBody>
          <a:bodyPr>
            <a:noAutofit/>
          </a:bodyPr>
          <a:lstStyle/>
          <a:p>
            <a:pPr algn="l" eaLnBrk="1" hangingPunct="1"/>
            <a:r>
              <a:rPr lang="en-US" altLang="en-US" sz="4000" i="1" dirty="0">
                <a:solidFill>
                  <a:schemeClr val="accent6">
                    <a:lumMod val="75000"/>
                  </a:schemeClr>
                </a:solidFill>
                <a:latin typeface="Calibri" pitchFamily="34" charset="0"/>
                <a:cs typeface="Arial" pitchFamily="34" charset="0"/>
              </a:rPr>
              <a:t>Supervisor Resource Center</a:t>
            </a:r>
          </a:p>
        </p:txBody>
      </p:sp>
      <p:sp>
        <p:nvSpPr>
          <p:cNvPr id="4" name="Rectangle 3"/>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7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10"/>
          <p:cNvSpPr>
            <a:spLocks noGrp="1" noChangeArrowheads="1"/>
          </p:cNvSpPr>
          <p:nvPr>
            <p:ph type="title"/>
          </p:nvPr>
        </p:nvSpPr>
        <p:spPr>
          <a:xfrm>
            <a:off x="446088" y="1143000"/>
            <a:ext cx="7924800" cy="533400"/>
          </a:xfrm>
          <a:noFill/>
        </p:spPr>
        <p:txBody>
          <a:bodyPr>
            <a:noAutofit/>
          </a:bodyPr>
          <a:lstStyle/>
          <a:p>
            <a:pPr algn="l" eaLnBrk="1" hangingPunct="1">
              <a:buClr>
                <a:schemeClr val="accent6">
                  <a:lumMod val="75000"/>
                </a:schemeClr>
              </a:buClr>
            </a:pPr>
            <a:r>
              <a:rPr lang="en-US" altLang="en-US" sz="4000" i="1" dirty="0">
                <a:solidFill>
                  <a:schemeClr val="accent6">
                    <a:lumMod val="75000"/>
                  </a:schemeClr>
                </a:solidFill>
                <a:latin typeface="Calibri" pitchFamily="34" charset="0"/>
              </a:rPr>
              <a:t>Mediation Service</a:t>
            </a:r>
          </a:p>
        </p:txBody>
      </p:sp>
      <p:sp>
        <p:nvSpPr>
          <p:cNvPr id="5" name="Text Box 6"/>
          <p:cNvSpPr txBox="1">
            <a:spLocks noChangeArrowheads="1"/>
          </p:cNvSpPr>
          <p:nvPr/>
        </p:nvSpPr>
        <p:spPr bwMode="auto">
          <a:xfrm>
            <a:off x="446088" y="1798947"/>
            <a:ext cx="86217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eaLnBrk="0" hangingPunct="0">
              <a:defRPr>
                <a:solidFill>
                  <a:schemeClr val="tx1"/>
                </a:solidFill>
                <a:latin typeface="Arial" charset="0"/>
              </a:defRPr>
            </a:lvl1pPr>
            <a:lvl2pPr marL="795338" indent="-3365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buClr>
                <a:schemeClr val="accent6">
                  <a:lumMod val="75000"/>
                </a:schemeClr>
              </a:buClr>
              <a:defRPr/>
            </a:pPr>
            <a:r>
              <a:rPr lang="en-US" sz="2200" kern="0" dirty="0">
                <a:solidFill>
                  <a:srgbClr val="0B2442"/>
                </a:solidFill>
                <a:latin typeface="Calibri" panose="020F0502020204030204" pitchFamily="34" charset="0"/>
              </a:rPr>
              <a:t>Our Member organizations will receive a </a:t>
            </a:r>
            <a:r>
              <a:rPr lang="en-US" sz="2200" b="1" kern="0" dirty="0">
                <a:solidFill>
                  <a:srgbClr val="0B2442"/>
                </a:solidFill>
                <a:latin typeface="Calibri" panose="020F0502020204030204" pitchFamily="34" charset="0"/>
              </a:rPr>
              <a:t>15%</a:t>
            </a:r>
            <a:r>
              <a:rPr lang="en-US" sz="2200" kern="0" dirty="0">
                <a:solidFill>
                  <a:srgbClr val="0B2442"/>
                </a:solidFill>
                <a:latin typeface="Calibri" panose="020F0502020204030204" pitchFamily="34" charset="0"/>
              </a:rPr>
              <a:t> </a:t>
            </a:r>
            <a:r>
              <a:rPr lang="en-US" sz="2200" b="1" kern="0" dirty="0">
                <a:solidFill>
                  <a:srgbClr val="0B2442"/>
                </a:solidFill>
                <a:latin typeface="Calibri" panose="020F0502020204030204" pitchFamily="34" charset="0"/>
              </a:rPr>
              <a:t>discount</a:t>
            </a:r>
            <a:r>
              <a:rPr lang="en-US" sz="2200" kern="0" dirty="0">
                <a:solidFill>
                  <a:srgbClr val="0B2442"/>
                </a:solidFill>
                <a:latin typeface="Calibri" panose="020F0502020204030204" pitchFamily="34" charset="0"/>
              </a:rPr>
              <a:t> on hourly services from a leading mediation and arbitration provider.</a:t>
            </a:r>
          </a:p>
        </p:txBody>
      </p:sp>
      <p:sp>
        <p:nvSpPr>
          <p:cNvPr id="6" name="Rectangle 5"/>
          <p:cNvSpPr/>
          <p:nvPr/>
        </p:nvSpPr>
        <p:spPr>
          <a:xfrm>
            <a:off x="446088" y="2590800"/>
            <a:ext cx="7929562" cy="1946687"/>
          </a:xfrm>
          <a:prstGeom prst="rect">
            <a:avLst/>
          </a:prstGeom>
        </p:spPr>
        <p:txBody>
          <a:bodyPr>
            <a:spAutoFit/>
          </a:bodyPr>
          <a:lstStyle/>
          <a:p>
            <a:pPr>
              <a:buClr>
                <a:schemeClr val="accent6">
                  <a:lumMod val="75000"/>
                </a:schemeClr>
              </a:buClr>
              <a:defRPr/>
            </a:pPr>
            <a:r>
              <a:rPr lang="en-US" sz="2200" b="1" kern="0" dirty="0">
                <a:solidFill>
                  <a:srgbClr val="0B2442"/>
                </a:solidFill>
                <a:latin typeface="Calibri" panose="020F0502020204030204" pitchFamily="34" charset="0"/>
              </a:rPr>
              <a:t>Some of the benefits of mediation services include:</a:t>
            </a:r>
          </a:p>
          <a:p>
            <a:pPr>
              <a:buClr>
                <a:schemeClr val="accent6">
                  <a:lumMod val="75000"/>
                </a:schemeClr>
              </a:buClr>
              <a:defRPr/>
            </a:pPr>
            <a:endParaRPr lang="en-US" sz="1050" kern="0" dirty="0">
              <a:solidFill>
                <a:srgbClr val="0B2442"/>
              </a:solidFill>
              <a:latin typeface="Arial" charset="0"/>
            </a:endParaRPr>
          </a:p>
          <a:p>
            <a:pPr marL="742950" indent="-228600">
              <a:buClr>
                <a:schemeClr val="accent6">
                  <a:lumMod val="75000"/>
                </a:schemeClr>
              </a:buClr>
              <a:buFont typeface="Arial" pitchFamily="34" charset="0"/>
              <a:buChar char="•"/>
              <a:defRPr/>
            </a:pPr>
            <a:r>
              <a:rPr lang="en-US" sz="2200" kern="0" dirty="0">
                <a:solidFill>
                  <a:srgbClr val="0B2442"/>
                </a:solidFill>
                <a:latin typeface="Calibri" panose="020F0502020204030204" pitchFamily="34" charset="0"/>
              </a:rPr>
              <a:t>Avoiding costly and prolonged litigation</a:t>
            </a:r>
            <a:br>
              <a:rPr lang="en-US" sz="2200" kern="0" dirty="0">
                <a:solidFill>
                  <a:srgbClr val="0B2442"/>
                </a:solidFill>
                <a:latin typeface="Calibri" panose="020F0502020204030204" pitchFamily="34" charset="0"/>
              </a:rPr>
            </a:br>
            <a:endParaRPr lang="en-US" sz="1000" kern="0" dirty="0">
              <a:solidFill>
                <a:srgbClr val="0B2442"/>
              </a:solidFill>
              <a:latin typeface="Calibri" panose="020F0502020204030204" pitchFamily="34" charset="0"/>
            </a:endParaRPr>
          </a:p>
          <a:p>
            <a:pPr marL="742950" indent="-228600">
              <a:buClr>
                <a:schemeClr val="accent6">
                  <a:lumMod val="75000"/>
                </a:schemeClr>
              </a:buClr>
              <a:buFont typeface="Arial" pitchFamily="34" charset="0"/>
              <a:buChar char="•"/>
              <a:defRPr/>
            </a:pPr>
            <a:r>
              <a:rPr lang="en-US" sz="2200" kern="0" dirty="0">
                <a:solidFill>
                  <a:srgbClr val="0B2442"/>
                </a:solidFill>
                <a:latin typeface="Calibri" panose="020F0502020204030204" pitchFamily="34" charset="0"/>
              </a:rPr>
              <a:t>Reducing employee turnover and replacement costs</a:t>
            </a:r>
            <a:br>
              <a:rPr lang="en-US" sz="2200" kern="0" dirty="0">
                <a:solidFill>
                  <a:srgbClr val="0B2442"/>
                </a:solidFill>
                <a:latin typeface="Calibri" panose="020F0502020204030204" pitchFamily="34" charset="0"/>
              </a:rPr>
            </a:br>
            <a:endParaRPr lang="en-US" sz="1000" kern="0" dirty="0">
              <a:solidFill>
                <a:srgbClr val="0B2442"/>
              </a:solidFill>
              <a:latin typeface="Calibri" panose="020F0502020204030204" pitchFamily="34" charset="0"/>
            </a:endParaRPr>
          </a:p>
          <a:p>
            <a:pPr marL="742950" indent="-228600">
              <a:buClr>
                <a:schemeClr val="accent6">
                  <a:lumMod val="75000"/>
                </a:schemeClr>
              </a:buClr>
              <a:buFont typeface="Arial" pitchFamily="34" charset="0"/>
              <a:buChar char="•"/>
              <a:defRPr/>
            </a:pPr>
            <a:r>
              <a:rPr lang="en-US" sz="2200" kern="0" dirty="0">
                <a:solidFill>
                  <a:srgbClr val="0B2442"/>
                </a:solidFill>
                <a:latin typeface="Calibri" panose="020F0502020204030204" pitchFamily="34" charset="0"/>
              </a:rPr>
              <a:t>Minimizing supervisor time managing disputes</a:t>
            </a:r>
          </a:p>
        </p:txBody>
      </p:sp>
      <p:sp>
        <p:nvSpPr>
          <p:cNvPr id="7" name="Rectangle 6"/>
          <p:cNvSpPr/>
          <p:nvPr/>
        </p:nvSpPr>
        <p:spPr>
          <a:xfrm>
            <a:off x="0" y="0"/>
            <a:ext cx="9144000" cy="9144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664471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600" y="304800"/>
            <a:ext cx="8001000" cy="6415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812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Rectangle 10"/>
          <p:cNvSpPr>
            <a:spLocks noGrp="1" noChangeArrowheads="1"/>
          </p:cNvSpPr>
          <p:nvPr>
            <p:ph type="title"/>
          </p:nvPr>
        </p:nvSpPr>
        <p:spPr>
          <a:xfrm>
            <a:off x="1371600" y="3733800"/>
            <a:ext cx="6400800" cy="533400"/>
          </a:xfrm>
          <a:noFill/>
        </p:spPr>
        <p:txBody>
          <a:bodyPr>
            <a:noAutofit/>
          </a:bodyPr>
          <a:lstStyle/>
          <a:p>
            <a:pPr eaLnBrk="1" hangingPunct="1"/>
            <a:r>
              <a:rPr lang="en-US" altLang="en-US" sz="4000" i="1" dirty="0">
                <a:solidFill>
                  <a:schemeClr val="bg1"/>
                </a:solidFill>
                <a:latin typeface="Calibri" pitchFamily="34" charset="0"/>
              </a:rPr>
              <a:t>Questions &amp; Discussion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573" y="1676400"/>
            <a:ext cx="2238854" cy="1905000"/>
          </a:xfrm>
          <a:prstGeom prst="rect">
            <a:avLst/>
          </a:prstGeom>
        </p:spPr>
      </p:pic>
    </p:spTree>
    <p:extLst>
      <p:ext uri="{BB962C8B-B14F-4D97-AF65-F5344CB8AC3E}">
        <p14:creationId xmlns:p14="http://schemas.microsoft.com/office/powerpoint/2010/main" val="1851150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09600" y="27432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charset="0"/>
              </a:defRPr>
            </a:lvl1pPr>
            <a:lvl2pPr marL="742950" indent="-285750">
              <a:spcBef>
                <a:spcPct val="20000"/>
              </a:spcBef>
              <a:buChar char="–"/>
              <a:defRPr sz="2800">
                <a:solidFill>
                  <a:schemeClr val="tx1"/>
                </a:solidFill>
                <a:latin typeface="Times" charset="0"/>
              </a:defRPr>
            </a:lvl2pPr>
            <a:lvl3pPr marL="1143000" indent="-228600">
              <a:spcBef>
                <a:spcPct val="20000"/>
              </a:spcBef>
              <a:buChar char="•"/>
              <a:defRPr sz="2400">
                <a:solidFill>
                  <a:schemeClr val="tx1"/>
                </a:solidFill>
                <a:latin typeface="Times" charset="0"/>
              </a:defRPr>
            </a:lvl3pPr>
            <a:lvl4pPr marL="1600200" indent="-228600">
              <a:spcBef>
                <a:spcPct val="20000"/>
              </a:spcBef>
              <a:buChar char="–"/>
              <a:defRPr sz="2000">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gn="ctr">
              <a:buFontTx/>
              <a:buNone/>
            </a:pPr>
            <a:r>
              <a:rPr lang="en-US" altLang="en-US" sz="2800" b="1" i="1" dirty="0">
                <a:solidFill>
                  <a:srgbClr val="0B2442"/>
                </a:solidFill>
                <a:latin typeface="Calibri" pitchFamily="34" charset="0"/>
              </a:rPr>
              <a:t>More </a:t>
            </a:r>
            <a:r>
              <a:rPr lang="en-US" altLang="en-US" sz="2800" i="1" dirty="0">
                <a:solidFill>
                  <a:srgbClr val="0B2442"/>
                </a:solidFill>
                <a:latin typeface="Calibri Light" panose="020F0302020204030204" pitchFamily="34" charset="0"/>
                <a:cs typeface="Calibri Light" panose="020F0302020204030204" pitchFamily="34" charset="0"/>
              </a:rPr>
              <a:t>Benefits for Employees</a:t>
            </a:r>
          </a:p>
          <a:p>
            <a:pPr algn="ctr">
              <a:buFontTx/>
              <a:buNone/>
            </a:pPr>
            <a:r>
              <a:rPr lang="en-US" altLang="en-US" sz="2800" b="1" i="1" dirty="0">
                <a:solidFill>
                  <a:srgbClr val="0B2442"/>
                </a:solidFill>
                <a:latin typeface="Calibri" pitchFamily="34" charset="0"/>
              </a:rPr>
              <a:t>More </a:t>
            </a:r>
            <a:r>
              <a:rPr lang="en-US" altLang="en-US" sz="2800" i="1" dirty="0">
                <a:solidFill>
                  <a:srgbClr val="0B2442"/>
                </a:solidFill>
                <a:latin typeface="Calibri Light" panose="020F0302020204030204" pitchFamily="34" charset="0"/>
                <a:cs typeface="Calibri Light" panose="020F0302020204030204" pitchFamily="34" charset="0"/>
              </a:rPr>
              <a:t>Services for Management</a:t>
            </a:r>
          </a:p>
          <a:p>
            <a:pPr algn="ctr">
              <a:buFontTx/>
              <a:buNone/>
            </a:pPr>
            <a:r>
              <a:rPr lang="en-US" altLang="en-US" sz="2800" b="1" i="1" dirty="0">
                <a:solidFill>
                  <a:srgbClr val="0B2442"/>
                </a:solidFill>
                <a:latin typeface="Calibri" pitchFamily="34" charset="0"/>
              </a:rPr>
              <a:t>Better </a:t>
            </a:r>
            <a:r>
              <a:rPr lang="en-US" altLang="en-US" sz="2800" i="1" dirty="0">
                <a:solidFill>
                  <a:srgbClr val="0B2442"/>
                </a:solidFill>
                <a:latin typeface="Calibri Light" panose="020F0302020204030204" pitchFamily="34" charset="0"/>
                <a:cs typeface="Calibri Light" panose="020F0302020204030204" pitchFamily="34" charset="0"/>
              </a:rPr>
              <a:t>Results than any other EAP.</a:t>
            </a:r>
            <a:endParaRPr lang="en-US" altLang="en-US" sz="2800" b="1" i="1" dirty="0">
              <a:solidFill>
                <a:srgbClr val="0B2442"/>
              </a:solidFill>
              <a:latin typeface="Calibri Light" panose="020F0302020204030204" pitchFamily="34" charset="0"/>
              <a:cs typeface="Calibri Light" panose="020F0302020204030204" pitchFamily="34" charset="0"/>
            </a:endParaRPr>
          </a:p>
          <a:p>
            <a:pPr algn="ctr">
              <a:buFontTx/>
              <a:buNone/>
            </a:pPr>
            <a:endParaRPr lang="en-US" altLang="en-US" sz="2800" dirty="0">
              <a:solidFill>
                <a:srgbClr val="0B2442"/>
              </a:solidFill>
              <a:latin typeface="Calibri" pitchFamily="34" charset="0"/>
            </a:endParaRPr>
          </a:p>
          <a:p>
            <a:pPr algn="ctr">
              <a:buFontTx/>
              <a:buNone/>
            </a:pPr>
            <a:r>
              <a:rPr lang="en-US" altLang="en-US" b="1" dirty="0">
                <a:solidFill>
                  <a:srgbClr val="0B2442"/>
                </a:solidFill>
                <a:latin typeface="Calibri" pitchFamily="34" charset="0"/>
              </a:rPr>
              <a:t> </a:t>
            </a:r>
            <a:r>
              <a:rPr lang="en-US" altLang="en-US" sz="3600" b="1" dirty="0">
                <a:solidFill>
                  <a:schemeClr val="accent6">
                    <a:lumMod val="75000"/>
                  </a:schemeClr>
                </a:solidFill>
                <a:latin typeface="Calibri" pitchFamily="34" charset="0"/>
              </a:rPr>
              <a:t>800-252-4555</a:t>
            </a:r>
          </a:p>
          <a:p>
            <a:pPr algn="ctr">
              <a:buFontTx/>
              <a:buNone/>
            </a:pPr>
            <a:r>
              <a:rPr lang="en-US" altLang="en-US" dirty="0">
                <a:solidFill>
                  <a:srgbClr val="0B2442"/>
                </a:solidFill>
                <a:latin typeface="Calibri" pitchFamily="34" charset="0"/>
              </a:rPr>
              <a:t>  </a:t>
            </a:r>
            <a:r>
              <a:rPr lang="en-US" altLang="en-US" dirty="0" smtClean="0">
                <a:solidFill>
                  <a:srgbClr val="0B2442"/>
                </a:solidFill>
                <a:latin typeface="Calibri" pitchFamily="34" charset="0"/>
              </a:rPr>
              <a:t>www.HigherEdEAP.com</a:t>
            </a:r>
            <a:endParaRPr lang="en-US" altLang="en-US" dirty="0">
              <a:solidFill>
                <a:srgbClr val="0B2442"/>
              </a:solidFill>
              <a:latin typeface="Calibri" pitchFamily="34" charset="0"/>
            </a:endParaRPr>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3172947" y="1270144"/>
            <a:ext cx="2645705" cy="91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98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924204" y="4319987"/>
            <a:ext cx="7219796" cy="18830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924204" y="2286000"/>
            <a:ext cx="7219796" cy="1905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3"/>
          <p:cNvSpPr txBox="1">
            <a:spLocks noChangeArrowheads="1"/>
          </p:cNvSpPr>
          <p:nvPr/>
        </p:nvSpPr>
        <p:spPr bwMode="auto">
          <a:xfrm>
            <a:off x="2743200" y="50292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50000"/>
              </a:spcBef>
              <a:buClr>
                <a:schemeClr val="accent6">
                  <a:lumMod val="75000"/>
                </a:schemeClr>
              </a:buClr>
              <a:buNone/>
              <a:defRPr/>
            </a:pPr>
            <a:r>
              <a:rPr lang="en-US" sz="2400" b="1" kern="0" dirty="0">
                <a:solidFill>
                  <a:srgbClr val="0B2442"/>
                </a:solidFill>
                <a:latin typeface="Calibri" panose="020F0502020204030204" pitchFamily="34" charset="0"/>
              </a:rPr>
              <a:t>Solutions to address a full range of life issues</a:t>
            </a:r>
          </a:p>
        </p:txBody>
      </p:sp>
      <p:sp>
        <p:nvSpPr>
          <p:cNvPr id="3" name="Rectangle 2"/>
          <p:cNvSpPr/>
          <p:nvPr/>
        </p:nvSpPr>
        <p:spPr>
          <a:xfrm>
            <a:off x="5886604" y="2548391"/>
            <a:ext cx="3181196" cy="1446550"/>
          </a:xfrm>
          <a:prstGeom prst="rect">
            <a:avLst/>
          </a:prstGeom>
        </p:spPr>
        <p:txBody>
          <a:bodyPr wrap="square">
            <a:spAutoFit/>
          </a:bodyPr>
          <a:lstStyle/>
          <a:p>
            <a:pPr marL="1085850" lvl="1" indent="-342900">
              <a:spcBef>
                <a:spcPct val="50000"/>
              </a:spcBef>
              <a:buClr>
                <a:schemeClr val="accent6">
                  <a:lumMod val="75000"/>
                </a:schemeClr>
              </a:buClr>
              <a:buFont typeface="Wingdings" panose="05000000000000000000" pitchFamily="2" charset="2"/>
              <a:buChar char="ü"/>
              <a:defRPr/>
            </a:pPr>
            <a:r>
              <a:rPr lang="en-US" sz="2200" kern="0" dirty="0">
                <a:solidFill>
                  <a:srgbClr val="0B2442"/>
                </a:solidFill>
                <a:latin typeface="Calibri" panose="020F0502020204030204" pitchFamily="34" charset="0"/>
              </a:rPr>
              <a:t>Consultation</a:t>
            </a:r>
          </a:p>
          <a:p>
            <a:pPr marL="1085850" lvl="1" indent="-342900">
              <a:spcBef>
                <a:spcPct val="50000"/>
              </a:spcBef>
              <a:buClr>
                <a:schemeClr val="accent6">
                  <a:lumMod val="75000"/>
                </a:schemeClr>
              </a:buClr>
              <a:buFont typeface="Wingdings" panose="05000000000000000000" pitchFamily="2" charset="2"/>
              <a:buChar char="ü"/>
              <a:defRPr/>
            </a:pPr>
            <a:r>
              <a:rPr lang="en-US" sz="2200" kern="0" dirty="0">
                <a:solidFill>
                  <a:srgbClr val="0B2442"/>
                </a:solidFill>
                <a:latin typeface="Calibri" panose="020F0502020204030204" pitchFamily="34" charset="0"/>
              </a:rPr>
              <a:t>Training</a:t>
            </a:r>
          </a:p>
          <a:p>
            <a:pPr marL="1085850" lvl="1" indent="-342900">
              <a:spcBef>
                <a:spcPct val="50000"/>
              </a:spcBef>
              <a:buClr>
                <a:schemeClr val="accent6">
                  <a:lumMod val="75000"/>
                </a:schemeClr>
              </a:buClr>
              <a:buFont typeface="Wingdings" panose="05000000000000000000" pitchFamily="2" charset="2"/>
              <a:buChar char="ü"/>
              <a:defRPr/>
            </a:pPr>
            <a:r>
              <a:rPr lang="en-US" sz="2200" kern="0" dirty="0">
                <a:solidFill>
                  <a:srgbClr val="0B2442"/>
                </a:solidFill>
                <a:latin typeface="Calibri" panose="020F0502020204030204" pitchFamily="34" charset="0"/>
              </a:rPr>
              <a:t>Information</a:t>
            </a:r>
          </a:p>
        </p:txBody>
      </p:sp>
      <p:sp>
        <p:nvSpPr>
          <p:cNvPr id="6" name="Rectangle 5"/>
          <p:cNvSpPr/>
          <p:nvPr/>
        </p:nvSpPr>
        <p:spPr>
          <a:xfrm>
            <a:off x="1924204" y="2548391"/>
            <a:ext cx="4572000" cy="1446550"/>
          </a:xfrm>
          <a:prstGeom prst="rect">
            <a:avLst/>
          </a:prstGeom>
        </p:spPr>
        <p:txBody>
          <a:bodyPr>
            <a:spAutoFit/>
          </a:bodyPr>
          <a:lstStyle/>
          <a:p>
            <a:pPr marL="1085850" lvl="1" indent="-342900">
              <a:spcBef>
                <a:spcPct val="50000"/>
              </a:spcBef>
              <a:buClr>
                <a:schemeClr val="accent6">
                  <a:lumMod val="75000"/>
                </a:schemeClr>
              </a:buClr>
              <a:buFont typeface="Wingdings" panose="05000000000000000000" pitchFamily="2" charset="2"/>
              <a:buChar char="ü"/>
              <a:defRPr/>
            </a:pPr>
            <a:r>
              <a:rPr lang="en-US" sz="2200" kern="0" dirty="0">
                <a:solidFill>
                  <a:srgbClr val="0B2442"/>
                </a:solidFill>
                <a:latin typeface="Calibri" panose="020F0502020204030204" pitchFamily="34" charset="0"/>
              </a:rPr>
              <a:t>Counseling</a:t>
            </a:r>
          </a:p>
          <a:p>
            <a:pPr marL="1085850" lvl="1" indent="-342900">
              <a:spcBef>
                <a:spcPct val="50000"/>
              </a:spcBef>
              <a:buClr>
                <a:schemeClr val="accent6">
                  <a:lumMod val="75000"/>
                </a:schemeClr>
              </a:buClr>
              <a:buFont typeface="Wingdings" panose="05000000000000000000" pitchFamily="2" charset="2"/>
              <a:buChar char="ü"/>
              <a:defRPr/>
            </a:pPr>
            <a:r>
              <a:rPr lang="en-US" sz="2200" kern="0" dirty="0">
                <a:solidFill>
                  <a:srgbClr val="0B2442"/>
                </a:solidFill>
                <a:latin typeface="Calibri" panose="020F0502020204030204" pitchFamily="34" charset="0"/>
              </a:rPr>
              <a:t>Peak Performance Coaching</a:t>
            </a:r>
          </a:p>
          <a:p>
            <a:pPr marL="1085850" lvl="1" indent="-342900">
              <a:spcBef>
                <a:spcPct val="50000"/>
              </a:spcBef>
              <a:buClr>
                <a:schemeClr val="accent6">
                  <a:lumMod val="75000"/>
                </a:schemeClr>
              </a:buClr>
              <a:buFont typeface="Wingdings" panose="05000000000000000000" pitchFamily="2" charset="2"/>
              <a:buChar char="ü"/>
              <a:defRPr/>
            </a:pPr>
            <a:r>
              <a:rPr lang="en-US" sz="2200" kern="0" dirty="0">
                <a:solidFill>
                  <a:srgbClr val="0B2442"/>
                </a:solidFill>
                <a:latin typeface="Calibri" panose="020F0502020204030204" pitchFamily="34" charset="0"/>
              </a:rPr>
              <a:t>Resources and referral</a:t>
            </a:r>
          </a:p>
        </p:txBody>
      </p:sp>
      <p:sp>
        <p:nvSpPr>
          <p:cNvPr id="7" name="Rectangle 6"/>
          <p:cNvSpPr/>
          <p:nvPr/>
        </p:nvSpPr>
        <p:spPr>
          <a:xfrm>
            <a:off x="0" y="2286000"/>
            <a:ext cx="1905000" cy="1905000"/>
          </a:xfrm>
          <a:prstGeom prst="rect">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4319987"/>
            <a:ext cx="1905000" cy="1883075"/>
          </a:xfrm>
          <a:prstGeom prst="rect">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8600" y="1184234"/>
            <a:ext cx="8610600" cy="954107"/>
          </a:xfrm>
          <a:prstGeom prst="rect">
            <a:avLst/>
          </a:prstGeom>
        </p:spPr>
        <p:txBody>
          <a:bodyPr wrap="square">
            <a:spAutoFit/>
          </a:bodyPr>
          <a:lstStyle/>
          <a:p>
            <a:pPr>
              <a:spcBef>
                <a:spcPct val="50000"/>
              </a:spcBef>
              <a:buClr>
                <a:schemeClr val="accent6">
                  <a:lumMod val="75000"/>
                </a:schemeClr>
              </a:buClr>
              <a:defRPr/>
            </a:pPr>
            <a:r>
              <a:rPr lang="en-US" sz="2800" b="1" kern="0" dirty="0">
                <a:solidFill>
                  <a:srgbClr val="0B2442"/>
                </a:solidFill>
                <a:latin typeface="Calibri" panose="020F0502020204030204" pitchFamily="34" charset="0"/>
              </a:rPr>
              <a:t>Free, confidential, employer-provided benefit to assist employees and family members with:</a:t>
            </a:r>
          </a:p>
        </p:txBody>
      </p:sp>
      <p:sp>
        <p:nvSpPr>
          <p:cNvPr id="15" name="Pentagon 14"/>
          <p:cNvSpPr/>
          <p:nvPr/>
        </p:nvSpPr>
        <p:spPr>
          <a:xfrm>
            <a:off x="1260325" y="4319987"/>
            <a:ext cx="1289342" cy="1883700"/>
          </a:xfrm>
          <a:prstGeom prst="homePlate">
            <a:avLst/>
          </a:prstGeom>
          <a:solidFill>
            <a:srgbClr val="0B2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364" y="4874988"/>
            <a:ext cx="918024" cy="918024"/>
          </a:xfrm>
          <a:prstGeom prst="rect">
            <a:avLst/>
          </a:prstGeom>
        </p:spPr>
      </p:pic>
      <p:sp>
        <p:nvSpPr>
          <p:cNvPr id="16" name="Pentagon 15"/>
          <p:cNvSpPr/>
          <p:nvPr/>
        </p:nvSpPr>
        <p:spPr>
          <a:xfrm>
            <a:off x="1260325" y="2285375"/>
            <a:ext cx="1289343" cy="1905000"/>
          </a:xfrm>
          <a:prstGeom prst="homePlate">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168" y="2555568"/>
            <a:ext cx="1755913" cy="1420323"/>
          </a:xfrm>
          <a:prstGeom prst="rect">
            <a:avLst/>
          </a:prstGeom>
        </p:spPr>
      </p:pic>
    </p:spTree>
    <p:extLst>
      <p:ext uri="{BB962C8B-B14F-4D97-AF65-F5344CB8AC3E}">
        <p14:creationId xmlns:p14="http://schemas.microsoft.com/office/powerpoint/2010/main" val="29314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2133600"/>
            <a:ext cx="5562600"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285750" eaLnBrk="1" hangingPunct="1">
              <a:spcBef>
                <a:spcPct val="50000"/>
              </a:spcBef>
              <a:buClr>
                <a:schemeClr val="accent6">
                  <a:lumMod val="75000"/>
                </a:schemeClr>
              </a:buClr>
              <a:defRPr/>
            </a:pPr>
            <a:r>
              <a:rPr lang="en-US" sz="2400" kern="0" dirty="0">
                <a:solidFill>
                  <a:srgbClr val="0B2442"/>
                </a:solidFill>
                <a:latin typeface="Calibri" panose="020F0502020204030204" pitchFamily="34" charset="0"/>
              </a:rPr>
              <a:t>Ongoing telephonic counseling </a:t>
            </a:r>
          </a:p>
          <a:p>
            <a:pPr indent="-285750" eaLnBrk="1" hangingPunct="1">
              <a:spcBef>
                <a:spcPct val="50000"/>
              </a:spcBef>
              <a:buClr>
                <a:schemeClr val="accent6">
                  <a:lumMod val="75000"/>
                </a:schemeClr>
              </a:buClr>
              <a:defRPr/>
            </a:pPr>
            <a:r>
              <a:rPr lang="en-US" sz="2400" kern="0" dirty="0">
                <a:solidFill>
                  <a:srgbClr val="0B2442"/>
                </a:solidFill>
                <a:latin typeface="Calibri" panose="020F0502020204030204" pitchFamily="34" charset="0"/>
              </a:rPr>
              <a:t>24/7 access to Masters and Ph.D. </a:t>
            </a:r>
            <a:br>
              <a:rPr lang="en-US" sz="2400" kern="0" dirty="0">
                <a:solidFill>
                  <a:srgbClr val="0B2442"/>
                </a:solidFill>
                <a:latin typeface="Calibri" panose="020F0502020204030204" pitchFamily="34" charset="0"/>
              </a:rPr>
            </a:br>
            <a:r>
              <a:rPr lang="en-US" sz="2400" kern="0" dirty="0">
                <a:solidFill>
                  <a:srgbClr val="0B2442"/>
                </a:solidFill>
                <a:latin typeface="Calibri" panose="020F0502020204030204" pitchFamily="34" charset="0"/>
              </a:rPr>
              <a:t>clinical counselors </a:t>
            </a:r>
          </a:p>
          <a:p>
            <a:pPr indent="-285750" eaLnBrk="1" hangingPunct="1">
              <a:spcBef>
                <a:spcPct val="50000"/>
              </a:spcBef>
              <a:buClr>
                <a:schemeClr val="accent6">
                  <a:lumMod val="75000"/>
                </a:schemeClr>
              </a:buClr>
              <a:defRPr/>
            </a:pPr>
            <a:r>
              <a:rPr lang="en-US" sz="2400" kern="0" dirty="0">
                <a:solidFill>
                  <a:srgbClr val="0B2442"/>
                </a:solidFill>
                <a:latin typeface="Calibri" panose="020F0502020204030204" pitchFamily="34" charset="0"/>
              </a:rPr>
              <a:t>Counselors assess the issues you </a:t>
            </a:r>
            <a:br>
              <a:rPr lang="en-US" sz="2400" kern="0" dirty="0">
                <a:solidFill>
                  <a:srgbClr val="0B2442"/>
                </a:solidFill>
                <a:latin typeface="Calibri" panose="020F0502020204030204" pitchFamily="34" charset="0"/>
              </a:rPr>
            </a:br>
            <a:r>
              <a:rPr lang="en-US" sz="2400" kern="0" dirty="0">
                <a:solidFill>
                  <a:srgbClr val="0B2442"/>
                </a:solidFill>
                <a:latin typeface="Calibri" panose="020F0502020204030204" pitchFamily="34" charset="0"/>
              </a:rPr>
              <a:t>may be facing</a:t>
            </a:r>
          </a:p>
          <a:p>
            <a:pPr indent="-285750" eaLnBrk="1" hangingPunct="1">
              <a:spcBef>
                <a:spcPct val="50000"/>
              </a:spcBef>
              <a:buClr>
                <a:schemeClr val="accent6">
                  <a:lumMod val="75000"/>
                </a:schemeClr>
              </a:buClr>
              <a:defRPr/>
            </a:pPr>
            <a:r>
              <a:rPr lang="en-US" sz="2400" kern="0" dirty="0">
                <a:solidFill>
                  <a:srgbClr val="0B2442"/>
                </a:solidFill>
                <a:latin typeface="Calibri" panose="020F0502020204030204" pitchFamily="34" charset="0"/>
              </a:rPr>
              <a:t>In-the-moment support and information</a:t>
            </a:r>
          </a:p>
          <a:p>
            <a:pPr indent="-285750" eaLnBrk="1" hangingPunct="1">
              <a:spcBef>
                <a:spcPct val="50000"/>
              </a:spcBef>
              <a:buClr>
                <a:schemeClr val="accent6">
                  <a:lumMod val="75000"/>
                </a:schemeClr>
              </a:buClr>
              <a:defRPr/>
            </a:pPr>
            <a:r>
              <a:rPr lang="en-US" sz="2400" kern="0" dirty="0">
                <a:solidFill>
                  <a:srgbClr val="0B2442"/>
                </a:solidFill>
                <a:latin typeface="Calibri" panose="020F0502020204030204" pitchFamily="34" charset="0"/>
              </a:rPr>
              <a:t>Referral to appropriate local resources </a:t>
            </a:r>
            <a:endParaRPr lang="en-US" sz="1800" kern="0" dirty="0">
              <a:solidFill>
                <a:srgbClr val="0B2442"/>
              </a:solidFill>
              <a:latin typeface="Calibri" panose="020F0502020204030204" pitchFamily="34" charset="0"/>
            </a:endParaRPr>
          </a:p>
        </p:txBody>
      </p:sp>
      <p:sp>
        <p:nvSpPr>
          <p:cNvPr id="5" name="Rectangle 2"/>
          <p:cNvSpPr txBox="1">
            <a:spLocks noChangeArrowheads="1"/>
          </p:cNvSpPr>
          <p:nvPr/>
        </p:nvSpPr>
        <p:spPr bwMode="auto">
          <a:xfrm>
            <a:off x="381000" y="1181815"/>
            <a:ext cx="556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i="1" kern="0" dirty="0">
                <a:solidFill>
                  <a:schemeClr val="accent6">
                    <a:lumMod val="75000"/>
                  </a:schemeClr>
                </a:solidFill>
                <a:latin typeface="Calibri" panose="020F0502020204030204" pitchFamily="34" charset="0"/>
              </a:rPr>
              <a:t>Telephonic Counseling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1583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295400" y="2514600"/>
            <a:ext cx="699839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7338" indent="-230188" eaLnBrk="1" hangingPunct="1">
              <a:spcBef>
                <a:spcPct val="50000"/>
              </a:spcBef>
              <a:buClr>
                <a:schemeClr val="accent6">
                  <a:lumMod val="75000"/>
                </a:schemeClr>
              </a:buClr>
              <a:tabLst>
                <a:tab pos="57150" algn="l"/>
              </a:tabLst>
              <a:defRPr/>
            </a:pPr>
            <a:r>
              <a:rPr lang="en-US" sz="2200" kern="0" dirty="0">
                <a:solidFill>
                  <a:srgbClr val="0B2442"/>
                </a:solidFill>
                <a:latin typeface="Calibri" panose="020F0502020204030204" pitchFamily="34" charset="0"/>
              </a:rPr>
              <a:t>Our staff counselors provide a referral to a licensed counselor close to your home or work</a:t>
            </a:r>
            <a:br>
              <a:rPr lang="en-US" sz="2200" kern="0" dirty="0">
                <a:solidFill>
                  <a:srgbClr val="0B2442"/>
                </a:solidFill>
                <a:latin typeface="Calibri" panose="020F0502020204030204" pitchFamily="34" charset="0"/>
              </a:rPr>
            </a:br>
            <a:endParaRPr lang="en-US" sz="1000" kern="0" dirty="0">
              <a:solidFill>
                <a:srgbClr val="0B2442"/>
              </a:solidFill>
              <a:latin typeface="Calibri" panose="020F0502020204030204" pitchFamily="34" charset="0"/>
            </a:endParaRPr>
          </a:p>
          <a:p>
            <a:pPr marL="287338" indent="-230188" eaLnBrk="1" hangingPunct="1">
              <a:spcBef>
                <a:spcPct val="50000"/>
              </a:spcBef>
              <a:buClr>
                <a:schemeClr val="accent6">
                  <a:lumMod val="75000"/>
                </a:schemeClr>
              </a:buClr>
              <a:tabLst>
                <a:tab pos="57150" algn="l"/>
              </a:tabLst>
              <a:defRPr/>
            </a:pPr>
            <a:r>
              <a:rPr lang="en-US" sz="2200" kern="0" dirty="0">
                <a:solidFill>
                  <a:srgbClr val="0B2442"/>
                </a:solidFill>
                <a:latin typeface="Calibri" panose="020F0502020204030204" pitchFamily="34" charset="0"/>
              </a:rPr>
              <a:t>You and your family members are eligible for up to 3 face-to-face sessions </a:t>
            </a:r>
            <a:r>
              <a:rPr lang="en-US" sz="2200" b="1" i="1" kern="0" dirty="0">
                <a:solidFill>
                  <a:srgbClr val="0B2442"/>
                </a:solidFill>
                <a:latin typeface="Calibri" panose="020F0502020204030204" pitchFamily="34" charset="0"/>
              </a:rPr>
              <a:t>per issue per year</a:t>
            </a:r>
            <a:br>
              <a:rPr lang="en-US" sz="2200" b="1" i="1" kern="0" dirty="0">
                <a:solidFill>
                  <a:srgbClr val="0B2442"/>
                </a:solidFill>
                <a:latin typeface="Calibri" panose="020F0502020204030204" pitchFamily="34" charset="0"/>
              </a:rPr>
            </a:br>
            <a:endParaRPr lang="en-US" sz="1000" b="1" i="1" kern="0" dirty="0">
              <a:solidFill>
                <a:srgbClr val="0B2442"/>
              </a:solidFill>
              <a:latin typeface="Calibri" panose="020F0502020204030204" pitchFamily="34" charset="0"/>
            </a:endParaRPr>
          </a:p>
          <a:p>
            <a:pPr marL="287338" indent="-230188" eaLnBrk="1" hangingPunct="1">
              <a:spcBef>
                <a:spcPct val="50000"/>
              </a:spcBef>
              <a:buClr>
                <a:schemeClr val="accent6">
                  <a:lumMod val="75000"/>
                </a:schemeClr>
              </a:buClr>
              <a:tabLst>
                <a:tab pos="57150" algn="l"/>
              </a:tabLst>
              <a:defRPr/>
            </a:pPr>
            <a:r>
              <a:rPr lang="en-US" sz="2200" kern="0" dirty="0">
                <a:solidFill>
                  <a:srgbClr val="0B2442"/>
                </a:solidFill>
                <a:latin typeface="Calibri" panose="020F0502020204030204" pitchFamily="34" charset="0"/>
              </a:rPr>
              <a:t>Each caller is matched to the most appropriate provider</a:t>
            </a:r>
            <a:br>
              <a:rPr lang="en-US" sz="2200" kern="0" dirty="0">
                <a:solidFill>
                  <a:srgbClr val="0B2442"/>
                </a:solidFill>
                <a:latin typeface="Calibri" panose="020F0502020204030204" pitchFamily="34" charset="0"/>
              </a:rPr>
            </a:br>
            <a:endParaRPr lang="en-US" sz="1000" kern="0" dirty="0">
              <a:solidFill>
                <a:srgbClr val="0B2442"/>
              </a:solidFill>
              <a:latin typeface="Calibri" panose="020F0502020204030204" pitchFamily="34" charset="0"/>
            </a:endParaRPr>
          </a:p>
          <a:p>
            <a:pPr marL="287338" indent="-230188" eaLnBrk="1" hangingPunct="1">
              <a:spcBef>
                <a:spcPct val="50000"/>
              </a:spcBef>
              <a:buClr>
                <a:schemeClr val="accent6">
                  <a:lumMod val="75000"/>
                </a:schemeClr>
              </a:buClr>
              <a:tabLst>
                <a:tab pos="57150" algn="l"/>
              </a:tabLst>
              <a:defRPr/>
            </a:pPr>
            <a:r>
              <a:rPr lang="en-US" sz="2200" kern="0" dirty="0">
                <a:solidFill>
                  <a:srgbClr val="0B2442"/>
                </a:solidFill>
                <a:latin typeface="Calibri" panose="020F0502020204030204" pitchFamily="34" charset="0"/>
              </a:rPr>
              <a:t>Coordination with your health insurance provider if additional sessions are needed outside of the EAP model</a:t>
            </a:r>
          </a:p>
        </p:txBody>
      </p:sp>
      <p:sp>
        <p:nvSpPr>
          <p:cNvPr id="5" name="Rectangle 2"/>
          <p:cNvSpPr txBox="1">
            <a:spLocks noChangeArrowheads="1"/>
          </p:cNvSpPr>
          <p:nvPr/>
        </p:nvSpPr>
        <p:spPr bwMode="auto">
          <a:xfrm>
            <a:off x="1486961" y="1499854"/>
            <a:ext cx="571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i="1" kern="0" dirty="0">
                <a:solidFill>
                  <a:schemeClr val="accent6">
                    <a:lumMod val="75000"/>
                  </a:schemeClr>
                </a:solidFill>
                <a:latin typeface="Calibri" panose="020F0502020204030204" pitchFamily="34" charset="0"/>
              </a:rPr>
              <a:t>Face-to-face Counseling</a:t>
            </a:r>
          </a:p>
        </p:txBody>
      </p:sp>
      <p:sp>
        <p:nvSpPr>
          <p:cNvPr id="4" name="Isosceles Triangle 3"/>
          <p:cNvSpPr/>
          <p:nvPr/>
        </p:nvSpPr>
        <p:spPr>
          <a:xfrm rot="12574691">
            <a:off x="-431827" y="1345719"/>
            <a:ext cx="1666168" cy="1463440"/>
          </a:xfrm>
          <a:prstGeom prst="triangle">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0"/>
            <a:ext cx="762000" cy="661654"/>
          </a:xfrm>
          <a:prstGeom prst="rect">
            <a:avLst/>
          </a:prstGeom>
        </p:spPr>
      </p:pic>
    </p:spTree>
    <p:extLst>
      <p:ext uri="{BB962C8B-B14F-4D97-AF65-F5344CB8AC3E}">
        <p14:creationId xmlns:p14="http://schemas.microsoft.com/office/powerpoint/2010/main" val="370411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16764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517525" eaLnBrk="1" hangingPunct="1">
              <a:spcBef>
                <a:spcPct val="50000"/>
              </a:spcBef>
              <a:buClr>
                <a:srgbClr val="FFC000"/>
              </a:buClr>
              <a:buNone/>
              <a:defRPr/>
            </a:pPr>
            <a:r>
              <a:rPr lang="en-US" sz="2000" b="1" kern="0" dirty="0">
                <a:solidFill>
                  <a:srgbClr val="0B2442"/>
                </a:solidFill>
                <a:latin typeface="Calibri" panose="020F0502020204030204" pitchFamily="34" charset="0"/>
              </a:rPr>
              <a:t>Designed to help you with personal legal issues</a:t>
            </a:r>
          </a:p>
          <a:p>
            <a:pPr marL="857250" lvl="1" indent="-223838" eaLnBrk="1" hangingPunct="1">
              <a:spcBef>
                <a:spcPct val="50000"/>
              </a:spcBef>
              <a:buClr>
                <a:schemeClr val="accent6">
                  <a:lumMod val="75000"/>
                </a:schemeClr>
              </a:buClr>
              <a:buSzPct val="110000"/>
              <a:buFont typeface="Arial" panose="020B0604020202020204" pitchFamily="34" charset="0"/>
              <a:buChar char="•"/>
              <a:defRPr/>
            </a:pPr>
            <a:r>
              <a:rPr lang="en-US" sz="1900" kern="0" dirty="0">
                <a:solidFill>
                  <a:srgbClr val="0B2442"/>
                </a:solidFill>
                <a:latin typeface="Calibri" panose="020F0502020204030204" pitchFamily="34" charset="0"/>
              </a:rPr>
              <a:t>Wills, Traffic Violations, Divorce, Custody and more</a:t>
            </a:r>
            <a:br>
              <a:rPr lang="en-US" sz="1900" kern="0" dirty="0">
                <a:solidFill>
                  <a:srgbClr val="0B2442"/>
                </a:solidFill>
                <a:latin typeface="Calibri" panose="020F0502020204030204" pitchFamily="34" charset="0"/>
              </a:rPr>
            </a:br>
            <a:endParaRPr lang="en-US" sz="500" kern="0" dirty="0">
              <a:solidFill>
                <a:srgbClr val="0B2442"/>
              </a:solidFill>
              <a:latin typeface="Calibri" panose="020F0502020204030204" pitchFamily="34" charset="0"/>
            </a:endParaRPr>
          </a:p>
          <a:p>
            <a:pPr marL="857250" lvl="1" indent="-223838" eaLnBrk="1" hangingPunct="1">
              <a:spcBef>
                <a:spcPct val="50000"/>
              </a:spcBef>
              <a:buClr>
                <a:schemeClr val="accent6">
                  <a:lumMod val="75000"/>
                </a:schemeClr>
              </a:buClr>
              <a:buSzPct val="110000"/>
              <a:buFont typeface="Arial" panose="020B0604020202020204" pitchFamily="34" charset="0"/>
              <a:buChar char="•"/>
              <a:defRPr/>
            </a:pPr>
            <a:r>
              <a:rPr lang="en-US" sz="1900" kern="0" dirty="0">
                <a:solidFill>
                  <a:srgbClr val="0B2442"/>
                </a:solidFill>
                <a:latin typeface="Calibri" panose="020F0502020204030204" pitchFamily="34" charset="0"/>
              </a:rPr>
              <a:t>There is no charge for your initial phone consultation </a:t>
            </a:r>
            <a:r>
              <a:rPr lang="en-US" sz="1900" i="1" kern="0" dirty="0">
                <a:solidFill>
                  <a:srgbClr val="0B2442"/>
                </a:solidFill>
                <a:latin typeface="Calibri" panose="020F0502020204030204" pitchFamily="34" charset="0"/>
              </a:rPr>
              <a:t>(up to 30 minutes)</a:t>
            </a:r>
            <a:br>
              <a:rPr lang="en-US" sz="1900" i="1" kern="0" dirty="0">
                <a:solidFill>
                  <a:srgbClr val="0B2442"/>
                </a:solidFill>
                <a:latin typeface="Calibri" panose="020F0502020204030204" pitchFamily="34" charset="0"/>
              </a:rPr>
            </a:br>
            <a:endParaRPr lang="en-US" sz="500" i="1" kern="0" dirty="0">
              <a:solidFill>
                <a:srgbClr val="0B2442"/>
              </a:solidFill>
              <a:latin typeface="Calibri" panose="020F0502020204030204" pitchFamily="34" charset="0"/>
            </a:endParaRPr>
          </a:p>
          <a:p>
            <a:pPr marL="857250" lvl="1" indent="-223838" eaLnBrk="1" hangingPunct="1">
              <a:spcBef>
                <a:spcPct val="50000"/>
              </a:spcBef>
              <a:buClr>
                <a:schemeClr val="accent6">
                  <a:lumMod val="75000"/>
                </a:schemeClr>
              </a:buClr>
              <a:buSzPct val="110000"/>
              <a:buFont typeface="Arial" panose="020B0604020202020204" pitchFamily="34" charset="0"/>
              <a:buChar char="•"/>
              <a:defRPr/>
            </a:pPr>
            <a:r>
              <a:rPr lang="en-US" sz="1900" kern="0" dirty="0">
                <a:solidFill>
                  <a:srgbClr val="0B2442"/>
                </a:solidFill>
                <a:latin typeface="Calibri" panose="020F0502020204030204" pitchFamily="34" charset="0"/>
              </a:rPr>
              <a:t>If you need to hire an attorney, the billable </a:t>
            </a:r>
            <a:br>
              <a:rPr lang="en-US" sz="1900" kern="0" dirty="0">
                <a:solidFill>
                  <a:srgbClr val="0B2442"/>
                </a:solidFill>
                <a:latin typeface="Calibri" panose="020F0502020204030204" pitchFamily="34" charset="0"/>
              </a:rPr>
            </a:br>
            <a:r>
              <a:rPr lang="en-US" sz="1900" kern="0" dirty="0">
                <a:solidFill>
                  <a:srgbClr val="0B2442"/>
                </a:solidFill>
                <a:latin typeface="Calibri" panose="020F0502020204030204" pitchFamily="34" charset="0"/>
              </a:rPr>
              <a:t>hourly rate is discounted by </a:t>
            </a:r>
            <a:r>
              <a:rPr lang="en-US" sz="1900" b="1" kern="0" dirty="0">
                <a:solidFill>
                  <a:srgbClr val="0B2442"/>
                </a:solidFill>
                <a:latin typeface="Calibri" panose="020F0502020204030204" pitchFamily="34" charset="0"/>
              </a:rPr>
              <a:t>25%</a:t>
            </a:r>
            <a:br>
              <a:rPr lang="en-US" sz="1900" b="1" kern="0" dirty="0">
                <a:solidFill>
                  <a:srgbClr val="0B2442"/>
                </a:solidFill>
                <a:latin typeface="Calibri" panose="020F0502020204030204" pitchFamily="34" charset="0"/>
              </a:rPr>
            </a:br>
            <a:endParaRPr lang="en-US" sz="500" b="1" kern="0" dirty="0">
              <a:solidFill>
                <a:srgbClr val="0B2442"/>
              </a:solidFill>
              <a:latin typeface="Calibri" panose="020F0502020204030204" pitchFamily="34" charset="0"/>
            </a:endParaRPr>
          </a:p>
          <a:p>
            <a:pPr marL="857250" lvl="1" indent="-223838" eaLnBrk="1" hangingPunct="1">
              <a:spcBef>
                <a:spcPct val="50000"/>
              </a:spcBef>
              <a:buClr>
                <a:schemeClr val="accent6">
                  <a:lumMod val="75000"/>
                </a:schemeClr>
              </a:buClr>
              <a:buSzPct val="110000"/>
              <a:buFont typeface="Arial" panose="020B0604020202020204" pitchFamily="34" charset="0"/>
              <a:buChar char="•"/>
              <a:defRPr/>
            </a:pPr>
            <a:r>
              <a:rPr lang="en-US" sz="1900" kern="0" dirty="0">
                <a:solidFill>
                  <a:srgbClr val="0B2442"/>
                </a:solidFill>
                <a:latin typeface="Calibri" panose="020F0502020204030204" pitchFamily="34" charset="0"/>
              </a:rPr>
              <a:t>Entire legal library on the EAP website </a:t>
            </a:r>
            <a:br>
              <a:rPr lang="en-US" sz="1900" kern="0" dirty="0">
                <a:solidFill>
                  <a:srgbClr val="0B2442"/>
                </a:solidFill>
                <a:latin typeface="Calibri" panose="020F0502020204030204" pitchFamily="34" charset="0"/>
              </a:rPr>
            </a:br>
            <a:r>
              <a:rPr lang="en-US" sz="1900" kern="0" dirty="0">
                <a:solidFill>
                  <a:srgbClr val="0B2442"/>
                </a:solidFill>
                <a:latin typeface="Calibri" panose="020F0502020204030204" pitchFamily="34" charset="0"/>
              </a:rPr>
              <a:t>which includes: Will and Power of Attorney </a:t>
            </a:r>
            <a:br>
              <a:rPr lang="en-US" sz="1900" kern="0" dirty="0">
                <a:solidFill>
                  <a:srgbClr val="0B2442"/>
                </a:solidFill>
                <a:latin typeface="Calibri" panose="020F0502020204030204" pitchFamily="34" charset="0"/>
              </a:rPr>
            </a:br>
            <a:r>
              <a:rPr lang="en-US" sz="1900" kern="0" dirty="0">
                <a:solidFill>
                  <a:srgbClr val="0B2442"/>
                </a:solidFill>
                <a:latin typeface="Calibri" panose="020F0502020204030204" pitchFamily="34" charset="0"/>
              </a:rPr>
              <a:t>templates, contract samples and more</a:t>
            </a:r>
            <a:br>
              <a:rPr lang="en-US" sz="1900" kern="0" dirty="0">
                <a:solidFill>
                  <a:srgbClr val="0B2442"/>
                </a:solidFill>
                <a:latin typeface="Calibri" panose="020F0502020204030204" pitchFamily="34" charset="0"/>
              </a:rPr>
            </a:br>
            <a:endParaRPr lang="en-US" sz="500" kern="0" dirty="0">
              <a:solidFill>
                <a:srgbClr val="0B2442"/>
              </a:solidFill>
              <a:latin typeface="Calibri" panose="020F0502020204030204" pitchFamily="34" charset="0"/>
            </a:endParaRPr>
          </a:p>
          <a:p>
            <a:pPr marL="857250" lvl="1" indent="-223838" eaLnBrk="1" hangingPunct="1">
              <a:spcBef>
                <a:spcPct val="50000"/>
              </a:spcBef>
              <a:buClr>
                <a:schemeClr val="accent6">
                  <a:lumMod val="75000"/>
                </a:schemeClr>
              </a:buClr>
              <a:buSzPct val="110000"/>
              <a:buFont typeface="Arial" panose="020B0604020202020204" pitchFamily="34" charset="0"/>
              <a:buChar char="•"/>
              <a:defRPr/>
            </a:pPr>
            <a:r>
              <a:rPr lang="en-US" sz="1900" kern="0" dirty="0">
                <a:solidFill>
                  <a:srgbClr val="0B2442"/>
                </a:solidFill>
                <a:latin typeface="Calibri" panose="020F0502020204030204" pitchFamily="34" charset="0"/>
              </a:rPr>
              <a:t>The legal benefit is not available for </a:t>
            </a:r>
            <a:br>
              <a:rPr lang="en-US" sz="1900" kern="0" dirty="0">
                <a:solidFill>
                  <a:srgbClr val="0B2442"/>
                </a:solidFill>
                <a:latin typeface="Calibri" panose="020F0502020204030204" pitchFamily="34" charset="0"/>
              </a:rPr>
            </a:br>
            <a:r>
              <a:rPr lang="en-US" sz="1900" kern="0" dirty="0">
                <a:solidFill>
                  <a:srgbClr val="0B2442"/>
                </a:solidFill>
                <a:latin typeface="Calibri" panose="020F0502020204030204" pitchFamily="34" charset="0"/>
              </a:rPr>
              <a:t>issues related to employment or </a:t>
            </a:r>
            <a:br>
              <a:rPr lang="en-US" sz="1900" kern="0" dirty="0">
                <a:solidFill>
                  <a:srgbClr val="0B2442"/>
                </a:solidFill>
                <a:latin typeface="Calibri" panose="020F0502020204030204" pitchFamily="34" charset="0"/>
              </a:rPr>
            </a:br>
            <a:r>
              <a:rPr lang="en-US" sz="1900" kern="0" dirty="0">
                <a:solidFill>
                  <a:srgbClr val="0B2442"/>
                </a:solidFill>
                <a:latin typeface="Calibri" panose="020F0502020204030204" pitchFamily="34" charset="0"/>
              </a:rPr>
              <a:t>medical concerns</a:t>
            </a:r>
          </a:p>
        </p:txBody>
      </p:sp>
      <p:sp>
        <p:nvSpPr>
          <p:cNvPr id="5" name="Rectangle 2"/>
          <p:cNvSpPr txBox="1">
            <a:spLocks noChangeArrowheads="1"/>
          </p:cNvSpPr>
          <p:nvPr/>
        </p:nvSpPr>
        <p:spPr bwMode="auto">
          <a:xfrm>
            <a:off x="152400" y="971550"/>
            <a:ext cx="381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kern="0" dirty="0">
                <a:solidFill>
                  <a:schemeClr val="accent6">
                    <a:lumMod val="75000"/>
                  </a:schemeClr>
                </a:solidFill>
                <a:latin typeface="Calibri" panose="020F0502020204030204" pitchFamily="34" charset="0"/>
              </a:rPr>
              <a:t>Legal Benefit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1583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962" y="182885"/>
            <a:ext cx="1509144" cy="524148"/>
          </a:xfrm>
          <a:prstGeom prst="rect">
            <a:avLst/>
          </a:prstGeom>
        </p:spPr>
      </p:pic>
    </p:spTree>
    <p:extLst>
      <p:ext uri="{BB962C8B-B14F-4D97-AF65-F5344CB8AC3E}">
        <p14:creationId xmlns:p14="http://schemas.microsoft.com/office/powerpoint/2010/main" val="3704116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6248</TotalTime>
  <Words>3708</Words>
  <Application>Microsoft Office PowerPoint</Application>
  <PresentationFormat>On-screen Show (4:3)</PresentationFormat>
  <Paragraphs>616</Paragraphs>
  <Slides>51</Slides>
  <Notes>41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Calibri Light</vt:lpstr>
      <vt:lpstr>Lato Black</vt:lpstr>
      <vt:lpstr>Poppins Bold</vt:lpstr>
      <vt:lpstr>Roboto</vt:lpstr>
      <vt:lpstr>Verdana</vt:lpstr>
      <vt:lpstr>Wingdings</vt:lpstr>
      <vt:lpstr>Office Theme</vt:lpstr>
      <vt:lpstr>PowerPoint Presentation</vt:lpstr>
      <vt:lpstr>PowerPoint Presentation</vt:lpstr>
      <vt:lpstr>Confidentiality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Training and Coaching</vt:lpstr>
      <vt:lpstr>PowerPoint Presentation</vt:lpstr>
      <vt:lpstr>PowerPoint Presentation</vt:lpstr>
      <vt:lpstr>Personal Finance &amp; Education Center</vt:lpstr>
      <vt:lpstr>PowerPoint Presentation</vt:lpstr>
      <vt:lpstr>Wellness Center and Lifestyle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Recap</vt:lpstr>
      <vt:lpstr>Questions &amp; Discussion</vt:lpstr>
      <vt:lpstr>PowerPoint Presentation</vt:lpstr>
      <vt:lpstr>EAP Employer Services</vt:lpstr>
      <vt:lpstr>PowerPoint Presentation</vt:lpstr>
      <vt:lpstr>PowerPoint Presentation</vt:lpstr>
      <vt:lpstr>PowerPoint Presentation</vt:lpstr>
      <vt:lpstr>Administrative Referral</vt:lpstr>
      <vt:lpstr>Types of Administrative Referrals</vt:lpstr>
      <vt:lpstr>Administrative Referral Process</vt:lpstr>
      <vt:lpstr>Risk of Liability </vt:lpstr>
      <vt:lpstr>On-Site Trauma Responses</vt:lpstr>
      <vt:lpstr>Online Training and Coaching</vt:lpstr>
      <vt:lpstr>Why Is Training and Coaching So Important?</vt:lpstr>
      <vt:lpstr>PowerPoint Presentation</vt:lpstr>
      <vt:lpstr>Supervisor Resource Center</vt:lpstr>
      <vt:lpstr>PowerPoint Presentation</vt:lpstr>
      <vt:lpstr>Mediation Service</vt:lpstr>
      <vt:lpstr>Questions &amp; Discussion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Jacobs</dc:creator>
  <cp:lastModifiedBy>Nate Jacobs</cp:lastModifiedBy>
  <cp:revision>451</cp:revision>
  <cp:lastPrinted>2015-05-11T19:23:28Z</cp:lastPrinted>
  <dcterms:created xsi:type="dcterms:W3CDTF">2015-05-06T15:10:59Z</dcterms:created>
  <dcterms:modified xsi:type="dcterms:W3CDTF">2020-06-15T18:49:19Z</dcterms:modified>
</cp:coreProperties>
</file>