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1" r:id="rId2"/>
    <p:sldId id="257" r:id="rId3"/>
    <p:sldId id="258" r:id="rId4"/>
    <p:sldId id="284" r:id="rId5"/>
    <p:sldId id="279" r:id="rId6"/>
    <p:sldId id="259" r:id="rId7"/>
    <p:sldId id="260" r:id="rId8"/>
    <p:sldId id="280" r:id="rId9"/>
    <p:sldId id="261" r:id="rId10"/>
    <p:sldId id="262" r:id="rId11"/>
    <p:sldId id="265" r:id="rId12"/>
    <p:sldId id="266" r:id="rId13"/>
    <p:sldId id="282" r:id="rId14"/>
    <p:sldId id="268" r:id="rId15"/>
    <p:sldId id="269" r:id="rId16"/>
    <p:sldId id="270" r:id="rId17"/>
    <p:sldId id="271" r:id="rId18"/>
    <p:sldId id="272" r:id="rId19"/>
    <p:sldId id="273" r:id="rId20"/>
    <p:sldId id="283" r:id="rId21"/>
    <p:sldId id="274" r:id="rId22"/>
    <p:sldId id="275" r:id="rId23"/>
    <p:sldId id="276" r:id="rId24"/>
    <p:sldId id="277" r:id="rId25"/>
    <p:sldId id="278" r:id="rId26"/>
    <p:sldId id="28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 showGuides="1">
      <p:cViewPr varScale="1">
        <p:scale>
          <a:sx n="83" d="100"/>
          <a:sy n="83" d="100"/>
        </p:scale>
        <p:origin x="-1500" y="-90"/>
      </p:cViewPr>
      <p:guideLst>
        <p:guide orient="horz" pos="2736"/>
        <p:guide pos="2112"/>
      </p:guideLst>
    </p:cSldViewPr>
  </p:slideViewPr>
  <p:outlineViewPr>
    <p:cViewPr>
      <p:scale>
        <a:sx n="33" d="100"/>
        <a:sy n="33" d="100"/>
      </p:scale>
      <p:origin x="0" y="275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9595-F25B-422A-8BF5-2B10C98EEF71}" type="datetimeFigureOut">
              <a:rPr lang="en-US" smtClean="0"/>
              <a:t>3/20/2014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3168800-3B1C-46EA-B7B0-EBF7849C248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9595-F25B-422A-8BF5-2B10C98EEF71}" type="datetimeFigureOut">
              <a:rPr lang="en-US" smtClean="0"/>
              <a:t>3/20/2014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8800-3B1C-46EA-B7B0-EBF7849C248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9595-F25B-422A-8BF5-2B10C98EEF71}" type="datetimeFigureOut">
              <a:rPr lang="en-US" smtClean="0"/>
              <a:t>3/20/2014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8800-3B1C-46EA-B7B0-EBF7849C248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9595-F25B-422A-8BF5-2B10C98EEF71}" type="datetimeFigureOut">
              <a:rPr lang="en-US" smtClean="0"/>
              <a:t>3/20/2014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3168800-3B1C-46EA-B7B0-EBF7849C248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9595-F25B-422A-8BF5-2B10C98EEF71}" type="datetimeFigureOut">
              <a:rPr lang="en-US" smtClean="0"/>
              <a:t>3/20/2014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8800-3B1C-46EA-B7B0-EBF7849C24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9595-F25B-422A-8BF5-2B10C98EEF71}" type="datetimeFigureOut">
              <a:rPr lang="en-US" smtClean="0"/>
              <a:t>3/20/2014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8800-3B1C-46EA-B7B0-EBF7849C248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9595-F25B-422A-8BF5-2B10C98EEF71}" type="datetimeFigureOut">
              <a:rPr lang="en-US" smtClean="0"/>
              <a:t>3/20/2014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3168800-3B1C-46EA-B7B0-EBF7849C24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9595-F25B-422A-8BF5-2B10C98EEF71}" type="datetimeFigureOut">
              <a:rPr lang="en-US" smtClean="0"/>
              <a:t>3/20/2014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8800-3B1C-46EA-B7B0-EBF7849C248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9595-F25B-422A-8BF5-2B10C98EEF71}" type="datetimeFigureOut">
              <a:rPr lang="en-US" smtClean="0"/>
              <a:t>3/20/2014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8800-3B1C-46EA-B7B0-EBF7849C248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9595-F25B-422A-8BF5-2B10C98EEF71}" type="datetimeFigureOut">
              <a:rPr lang="en-US" smtClean="0"/>
              <a:t>3/20/2014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8800-3B1C-46EA-B7B0-EBF7849C248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9595-F25B-422A-8BF5-2B10C98EEF71}" type="datetimeFigureOut">
              <a:rPr lang="en-US" smtClean="0"/>
              <a:t>3/20/2014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8800-3B1C-46EA-B7B0-EBF7849C24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62D9595-F25B-422A-8BF5-2B10C98EEF71}" type="datetimeFigureOut">
              <a:rPr lang="en-US" smtClean="0"/>
              <a:t>3/20/2014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3168800-3B1C-46EA-B7B0-EBF7849C24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 idx="4294967295"/>
          </p:nvPr>
        </p:nvSpPr>
        <p:spPr>
          <a:xfrm>
            <a:off x="304800" y="2049780"/>
            <a:ext cx="8229600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Communication, Connection, and Collaboration: Learning to Liaise with Academic Affairs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4294967295"/>
          </p:nvPr>
        </p:nvSpPr>
        <p:spPr>
          <a:xfrm>
            <a:off x="3331464" y="4792980"/>
            <a:ext cx="5486400" cy="914400"/>
          </a:xfrm>
        </p:spPr>
        <p:txBody>
          <a:bodyPr anchor="ctr">
            <a:noAutofit/>
          </a:bodyPr>
          <a:lstStyle/>
          <a:p>
            <a:pPr marL="0" indent="0" algn="r">
              <a:buNone/>
            </a:pPr>
            <a:r>
              <a:rPr lang="en-US" sz="2400" dirty="0" smtClean="0"/>
              <a:t>With Marianne Buttenschon, Lew Kahler,</a:t>
            </a:r>
            <a:br>
              <a:rPr lang="en-US" sz="2400" dirty="0" smtClean="0"/>
            </a:br>
            <a:r>
              <a:rPr lang="en-US" sz="2400" dirty="0" smtClean="0"/>
              <a:t>Dawson McDermott, and Justin Rahn</a:t>
            </a:r>
            <a:endParaRPr lang="en-US" sz="2400" dirty="0"/>
          </a:p>
        </p:txBody>
      </p:sp>
      <p:pic>
        <p:nvPicPr>
          <p:cNvPr id="1028" name="Picture 4" descr="File:Mvcc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343400"/>
            <a:ext cx="1664208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3041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advisement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228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Reports to Student Affairs Division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Current staff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Associate Dean for Student Enrollment and Retention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Coordinator of the First Year Experience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Coordinator of Academic Advisement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 College Advisors, 1 Advisement Specialist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11 part-timer advisors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Faculty still have advising loads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359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for the liaison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Student congress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Desire for more faculty connections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Concerns over the quality and consistency of academic advising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Need for better communication with Centers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Program, course, prerequisite changes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Advisement procedures and protocols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Putting theory into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505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Initial In-Roads and Broader adoption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228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Center for Arts and Humanities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Dawson’s initial efforts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Natural pairing of Centers with most liaisons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Justin’s work with Nursing and Allied Health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Carla’s former C-STEP role and STEM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Liz’s education advising role and CLLD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Tracy’s educational background and BISS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Building upon existing relationships and communication streams</a:t>
            </a:r>
          </a:p>
        </p:txBody>
      </p:sp>
    </p:spTree>
    <p:extLst>
      <p:ext uri="{BB962C8B-B14F-4D97-AF65-F5344CB8AC3E}">
        <p14:creationId xmlns:p14="http://schemas.microsoft.com/office/powerpoint/2010/main" val="106495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Center Liaison 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126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Sciences, Business &amp; Info. Sci.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Semesterly meetings with Dean and Asst. Dean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Help with specialized programmatic advising, such as Fire </a:t>
            </a:r>
            <a:r>
              <a:rPr lang="en-US" dirty="0" smtClean="0"/>
              <a:t>Protection, Cybersecurity, and Law Enforcement</a:t>
            </a: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Follow-ups with re-matriculated students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Help with DegreeWorks questions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701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Arts and humanities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Credit evaluations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Graduation evaluations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Student outreach concerning degrees/courses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Monthly meetings with Dean and Asst. Dean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Center meetings with faculty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Handling difficult students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DegreeWorks training for faculty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Registration issues for faculty and students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299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and learning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Monthly meetings with Dean and Asst. Dean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Manage learning community enrollment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Reschedule cancelled class students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Assist with some Center events, like Open House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Train Advisement Center staff in advising CLLD programs, i.e. Education majors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Outreach to students who have failed courses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06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and health sciences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Registered Nursing selection committee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Radiologic Technology selection committee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Registered Nursing student database manager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Selection rubric management and prerequisite conversations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“Pre-healthcare” student meetings and discussions</a:t>
            </a:r>
          </a:p>
        </p:txBody>
      </p:sp>
    </p:spTree>
    <p:extLst>
      <p:ext uri="{BB962C8B-B14F-4D97-AF65-F5344CB8AC3E}">
        <p14:creationId xmlns:p14="http://schemas.microsoft.com/office/powerpoint/2010/main" val="1201291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Science, Engineering, Tech., and Math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Attend Center meetings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Monthly meetings with Dean and Asst. Dean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Tracking student course demands and available seats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Organize small Center events, such as “Meet </a:t>
            </a:r>
            <a:r>
              <a:rPr lang="en-US" dirty="0"/>
              <a:t>Y</a:t>
            </a:r>
            <a:r>
              <a:rPr lang="en-US" dirty="0" smtClean="0"/>
              <a:t>our Dean” or registration parties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Email faculty reminders and updates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59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for unique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Center administration structures are different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Dean and Assistant Dean for BISS, CAAH, CLLD, STEM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Dean, Assistant Dean, two Associate Deans for LAHS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Centers have different needs for involvement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267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we 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Marianne Buttenschon, Dean, </a:t>
            </a:r>
            <a:br>
              <a:rPr lang="en-US" dirty="0" smtClean="0"/>
            </a:br>
            <a:r>
              <a:rPr lang="en-US" dirty="0" smtClean="0"/>
              <a:t>Center for Social Science, Business and Info. Tech.</a:t>
            </a:r>
            <a:br>
              <a:rPr lang="en-US" dirty="0" smtClean="0"/>
            </a:b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Lew Kahler, Dean,</a:t>
            </a:r>
            <a:br>
              <a:rPr lang="en-US" dirty="0" smtClean="0"/>
            </a:br>
            <a:r>
              <a:rPr lang="en-US" dirty="0" smtClean="0"/>
              <a:t>Center for Arts and Humanities</a:t>
            </a:r>
            <a:br>
              <a:rPr lang="en-US" dirty="0" smtClean="0"/>
            </a:b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Dawson McDermott, Coordinator of Academic Advisement</a:t>
            </a:r>
            <a:br>
              <a:rPr lang="en-US" dirty="0" smtClean="0"/>
            </a:b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Justin Rahn, College Advisor</a:t>
            </a:r>
          </a:p>
        </p:txBody>
      </p:sp>
    </p:spTree>
    <p:extLst>
      <p:ext uri="{BB962C8B-B14F-4D97-AF65-F5344CB8AC3E}">
        <p14:creationId xmlns:p14="http://schemas.microsoft.com/office/powerpoint/2010/main" val="1971084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Present and future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063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the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Builds bridges between Academic Affairs and Student Affairs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Deeper understanding of the Centers’ operations and reasoning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Creates relationships amongst staff, faculty, and administrators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Easier to expedite important communications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83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of the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Timely communication of changes in procedures and protocols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Keeping up with the volume of new academic information and changes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Newness of the process and structure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Uncharted territory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5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More consistency in practices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Continue to strengthen communication pathways, i.e. meetings, emails, etc.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Enhance faculty and staff collaboration</a:t>
            </a: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0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Questions, Comments, thoughts</a:t>
            </a:r>
            <a:endParaRPr lang="en-US" dirty="0"/>
          </a:p>
        </p:txBody>
      </p:sp>
      <p:pic>
        <p:nvPicPr>
          <p:cNvPr id="5" name="Picture 12" descr="C:\Users\jrahn\AppData\Local\Microsoft\Windows\Temporary Internet Files\Content.IE5\PC4QUKP8\MC90018758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4925" y="1828800"/>
            <a:ext cx="27178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C:\Users\jrahn\AppData\Local\Microsoft\Windows\Temporary Internet Files\Content.IE5\9EHJHOD5\MC90038404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590" y="1752600"/>
            <a:ext cx="2753344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620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352800" cy="179863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 smtClean="0"/>
              <a:t>Lew Kahler</a:t>
            </a:r>
            <a:br>
              <a:rPr lang="en-US" dirty="0" smtClean="0"/>
            </a:br>
            <a:r>
              <a:rPr lang="en-US" dirty="0" smtClean="0"/>
              <a:t>lkahler@mvcc.edu</a:t>
            </a:r>
            <a:br>
              <a:rPr lang="en-US" dirty="0" smtClean="0"/>
            </a:br>
            <a:r>
              <a:rPr lang="en-US" dirty="0" smtClean="0"/>
              <a:t>315-792-5409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133850" y="1600200"/>
            <a:ext cx="4674870" cy="1798638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en-US" dirty="0" smtClean="0"/>
              <a:t>Marianne Buttenschon</a:t>
            </a:r>
          </a:p>
          <a:p>
            <a:pPr marL="0" indent="0">
              <a:buFont typeface="Wingdings 2"/>
              <a:buNone/>
            </a:pPr>
            <a:r>
              <a:rPr lang="en-US" dirty="0" smtClean="0"/>
              <a:t>mbuttenschon@mvcc.edu</a:t>
            </a:r>
          </a:p>
          <a:p>
            <a:pPr marL="0" indent="0">
              <a:buFont typeface="Wingdings 2"/>
              <a:buNone/>
            </a:pPr>
            <a:r>
              <a:rPr lang="en-US" dirty="0" smtClean="0"/>
              <a:t>315-792-5463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4114800"/>
            <a:ext cx="4267200" cy="1798638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en-US" dirty="0" smtClean="0"/>
              <a:t>Dawson McDermott</a:t>
            </a:r>
          </a:p>
          <a:p>
            <a:pPr marL="0" indent="0">
              <a:buFont typeface="Wingdings 2"/>
              <a:buNone/>
            </a:pPr>
            <a:r>
              <a:rPr lang="en-US" dirty="0" smtClean="0"/>
              <a:t>dmcdermott@mvcc.edu</a:t>
            </a:r>
          </a:p>
          <a:p>
            <a:pPr marL="0" indent="0">
              <a:buFont typeface="Wingdings 2"/>
              <a:buNone/>
            </a:pPr>
            <a:r>
              <a:rPr lang="en-US" dirty="0" smtClean="0"/>
              <a:t>315-731-5819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791200" y="4114800"/>
            <a:ext cx="3048000" cy="1798638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en-US" dirty="0" smtClean="0"/>
              <a:t>Justin Rahn</a:t>
            </a:r>
          </a:p>
          <a:p>
            <a:pPr marL="0" indent="0">
              <a:buFont typeface="Wingdings 2"/>
              <a:buNone/>
            </a:pPr>
            <a:r>
              <a:rPr lang="en-US" dirty="0" smtClean="0"/>
              <a:t>jrahn@mvcc.edu</a:t>
            </a:r>
          </a:p>
          <a:p>
            <a:pPr marL="0" indent="0">
              <a:buFont typeface="Wingdings 2"/>
              <a:buNone/>
            </a:pPr>
            <a:r>
              <a:rPr lang="en-US" dirty="0" smtClean="0"/>
              <a:t>315-731-5810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915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/>
      <p:bldP spid="5" grpId="0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Available at: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b="1" dirty="0" smtClean="0"/>
              <a:t>www.mvcc.edu/academic-advisement/nacada-2014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79027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200400"/>
            <a:ext cx="8686800" cy="33988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Mohawk Valley Community College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Main campus in Utica, NY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Secondary campus in Rome, NY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90+ majors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Enrollment – 7,451 total students (Fall 2012)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69% receive Pell Grant</a:t>
            </a:r>
            <a:endParaRPr lang="en-US" dirty="0"/>
          </a:p>
        </p:txBody>
      </p:sp>
      <p:pic>
        <p:nvPicPr>
          <p:cNvPr id="4" name="Picture 6" descr="https://www.mvcc.edu/cmsresources/Facility%20%20Events/Campus%20view%20-%20resiz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67790"/>
            <a:ext cx="3001107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ww.mvcc.edu/cmsresources/Facility%20%20Events/pynhl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367790"/>
            <a:ext cx="27432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816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and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Context of where have been and where we are now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Sense of why we started the liaison system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Current Center liaison practices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Benefits and challenges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Future directions</a:t>
            </a:r>
          </a:p>
        </p:txBody>
      </p:sp>
    </p:spTree>
    <p:extLst>
      <p:ext uri="{BB962C8B-B14F-4D97-AF65-F5344CB8AC3E}">
        <p14:creationId xmlns:p14="http://schemas.microsoft.com/office/powerpoint/2010/main" val="98596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where we have been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902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Academic Affairs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514600"/>
            <a:ext cx="4191000" cy="38100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Art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Business and Info. Tech.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Engineering, Comp. and Physical Sciences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Engineering, Technology, and Trades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Health Services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Hospitality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14600"/>
            <a:ext cx="4191000" cy="38100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Humanities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Life Sciences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Mathematics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Psychology, Human Services, and Education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Physical Education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Social </a:t>
            </a:r>
            <a:r>
              <a:rPr lang="en-US" dirty="0" smtClean="0"/>
              <a:t>Sciences and Criminal Justice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6002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12 </a:t>
            </a:r>
            <a:r>
              <a:rPr lang="en-US" sz="3200" dirty="0" smtClean="0">
                <a:solidFill>
                  <a:schemeClr val="tx2"/>
                </a:solidFill>
              </a:rPr>
              <a:t>Academic Departments</a:t>
            </a:r>
            <a:endParaRPr lang="en-US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80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10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13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16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uiExpand="1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Advisement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Staff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Director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Assistant Director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Reported to Academic Affairs</a:t>
            </a:r>
            <a:r>
              <a:rPr lang="en-US" dirty="0"/>
              <a:t> </a:t>
            </a:r>
            <a:r>
              <a:rPr lang="en-US" dirty="0" smtClean="0"/>
              <a:t>Division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Faculty-based</a:t>
            </a:r>
          </a:p>
        </p:txBody>
      </p:sp>
    </p:spTree>
    <p:extLst>
      <p:ext uri="{BB962C8B-B14F-4D97-AF65-F5344CB8AC3E}">
        <p14:creationId xmlns:p14="http://schemas.microsoft.com/office/powerpoint/2010/main" val="2001711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where we are 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65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 Academic Affairs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514600"/>
            <a:ext cx="8686800" cy="356552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Social Sciences, Business and Information Sciences  (BISS</a:t>
            </a:r>
            <a:r>
              <a:rPr lang="en-US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Arts and Humanities  (CAAH)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Language and Learning Design  (CLLD)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Life and Health Sciences  (LAHS)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Science, Technology, Engineering, and Mathematics  (STEM)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16002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5 Academic Centers</a:t>
            </a:r>
            <a:endParaRPr lang="en-US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033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729</TotalTime>
  <Words>711</Words>
  <Application>Microsoft Office PowerPoint</Application>
  <PresentationFormat>On-screen Show (4:3)</PresentationFormat>
  <Paragraphs>143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Trek</vt:lpstr>
      <vt:lpstr>Communication, Connection, and Collaboration: Learning to Liaise with Academic Affairs</vt:lpstr>
      <vt:lpstr>Who we are</vt:lpstr>
      <vt:lpstr>Where we Work</vt:lpstr>
      <vt:lpstr>Goals and Purpose</vt:lpstr>
      <vt:lpstr>Understanding where we have been</vt:lpstr>
      <vt:lpstr>Previous Academic Affairs Structure</vt:lpstr>
      <vt:lpstr>Previous Advisement Structure</vt:lpstr>
      <vt:lpstr>Understanding where we are now</vt:lpstr>
      <vt:lpstr>Current Academic Affairs Structure</vt:lpstr>
      <vt:lpstr>Current advisement structure</vt:lpstr>
      <vt:lpstr>Reasons for the liaison System</vt:lpstr>
      <vt:lpstr>Initial In-Roads and Broader adoption</vt:lpstr>
      <vt:lpstr>Center Liaison Practices</vt:lpstr>
      <vt:lpstr>Social Sciences, Business &amp; Info. Sci.</vt:lpstr>
      <vt:lpstr>Arts and humanities</vt:lpstr>
      <vt:lpstr>Language and learning design</vt:lpstr>
      <vt:lpstr>Life and health sciences</vt:lpstr>
      <vt:lpstr>Science, Engineering, Tech., and Math</vt:lpstr>
      <vt:lpstr>Reasons for unique practices</vt:lpstr>
      <vt:lpstr>The Present and future</vt:lpstr>
      <vt:lpstr>Benefits of the System</vt:lpstr>
      <vt:lpstr>Challenges of the System</vt:lpstr>
      <vt:lpstr>Future Directions</vt:lpstr>
      <vt:lpstr>Questions, Comments, thoughts</vt:lpstr>
      <vt:lpstr>Contact Information</vt:lpstr>
      <vt:lpstr>Slides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 Rahn</dc:creator>
  <cp:lastModifiedBy>Justin Rahn</cp:lastModifiedBy>
  <cp:revision>57</cp:revision>
  <dcterms:created xsi:type="dcterms:W3CDTF">2014-03-07T19:06:34Z</dcterms:created>
  <dcterms:modified xsi:type="dcterms:W3CDTF">2014-03-20T12:48:22Z</dcterms:modified>
</cp:coreProperties>
</file>