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721" r:id="rId3"/>
    <p:sldMasterId id="2147483683" r:id="rId4"/>
    <p:sldMasterId id="2147483731" r:id="rId5"/>
    <p:sldMasterId id="2147483694" r:id="rId6"/>
    <p:sldMasterId id="2147483705" r:id="rId7"/>
  </p:sldMasterIdLst>
  <p:notesMasterIdLst>
    <p:notesMasterId r:id="rId26"/>
  </p:notesMasterIdLst>
  <p:handoutMasterIdLst>
    <p:handoutMasterId r:id="rId27"/>
  </p:handoutMasterIdLst>
  <p:sldIdLst>
    <p:sldId id="261" r:id="rId8"/>
    <p:sldId id="260" r:id="rId9"/>
    <p:sldId id="905" r:id="rId10"/>
    <p:sldId id="290" r:id="rId11"/>
    <p:sldId id="858" r:id="rId12"/>
    <p:sldId id="890" r:id="rId13"/>
    <p:sldId id="256" r:id="rId14"/>
    <p:sldId id="891" r:id="rId15"/>
    <p:sldId id="892" r:id="rId16"/>
    <p:sldId id="895" r:id="rId17"/>
    <p:sldId id="896" r:id="rId18"/>
    <p:sldId id="897" r:id="rId19"/>
    <p:sldId id="898" r:id="rId20"/>
    <p:sldId id="899" r:id="rId21"/>
    <p:sldId id="901" r:id="rId22"/>
    <p:sldId id="902" r:id="rId23"/>
    <p:sldId id="903" r:id="rId24"/>
    <p:sldId id="904" r:id="rId2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aptive Courseware" id="{4E12D233-A3D3-46E0-B0DE-80C9D3FEA0B7}">
          <p14:sldIdLst>
            <p14:sldId id="261"/>
            <p14:sldId id="260"/>
            <p14:sldId id="905"/>
            <p14:sldId id="290"/>
            <p14:sldId id="858"/>
            <p14:sldId id="890"/>
            <p14:sldId id="256"/>
            <p14:sldId id="891"/>
            <p14:sldId id="892"/>
            <p14:sldId id="895"/>
            <p14:sldId id="896"/>
            <p14:sldId id="897"/>
            <p14:sldId id="898"/>
            <p14:sldId id="899"/>
            <p14:sldId id="901"/>
            <p14:sldId id="902"/>
            <p14:sldId id="903"/>
            <p14:sldId id="9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4"/>
    <a:srgbClr val="038A7C"/>
    <a:srgbClr val="799A01"/>
    <a:srgbClr val="011A33"/>
    <a:srgbClr val="011A5A"/>
    <a:srgbClr val="003C74"/>
    <a:srgbClr val="061A34"/>
    <a:srgbClr val="042F5A"/>
    <a:srgbClr val="015280"/>
    <a:srgbClr val="797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 snapToObjects="1">
      <p:cViewPr varScale="1">
        <p:scale>
          <a:sx n="79" d="100"/>
          <a:sy n="79" d="100"/>
        </p:scale>
        <p:origin x="90" y="408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09C74B-DCF6-4742-9F0B-494E3C7277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23383-3BD1-4D52-99F7-3AE62C3EFF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BC4E76-9297-48D3-B932-425D4C5DD7F3}" type="datetimeFigureOut">
              <a:rPr lang="en-US" smtClean="0">
                <a:latin typeface="Arial" panose="020B0604020202020204" pitchFamily="34" charset="0"/>
              </a:rPr>
              <a:t>11/29/2021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B40C2-5063-413A-83E0-BD12EE1642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FC1CA-9990-4DFE-801C-E5BF9FFF0A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68799F-88D5-4A36-B976-3440072C03C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2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0E3DE7A-139D-4700-BBCF-F55A0CE8B678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266C73B-E322-4231-8EE5-C63BEFB36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8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6C73B-E322-4231-8EE5-C63BEFB36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0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6C73B-E322-4231-8EE5-C63BEFB36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2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We are already seeing the benefits of this work from our pilot and early implementation phase. </a:t>
            </a:r>
            <a:endParaRPr lang="en-US" dirty="0"/>
          </a:p>
          <a:p>
            <a:pPr marL="291179" indent="-291179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 Our Preliminary Findings</a:t>
            </a:r>
            <a:endParaRPr lang="en-US" dirty="0"/>
          </a:p>
          <a:p>
            <a:pPr marL="640594" lvl="2" indent="-291179">
              <a:buFont typeface="Arial"/>
              <a:buChar char="•"/>
            </a:pPr>
            <a:r>
              <a:rPr lang="en-US" dirty="0"/>
              <a:t>90% of the instructors in the pilot said they believed the AC increased student learning</a:t>
            </a:r>
            <a:endParaRPr lang="en-US" dirty="0">
              <a:cs typeface="Arial" panose="020B0604020202020204" pitchFamily="34" charset="0"/>
            </a:endParaRPr>
          </a:p>
          <a:p>
            <a:pPr marL="640594" lvl="2" indent="-291179">
              <a:buFont typeface="Arial"/>
              <a:buChar char="•"/>
            </a:pPr>
            <a:r>
              <a:rPr lang="en-US" dirty="0"/>
              <a:t>Adaptive courseware Increased student confidence and engagement in learning</a:t>
            </a:r>
            <a:endParaRPr lang="en-US" dirty="0">
              <a:cs typeface="Arial" panose="020B0604020202020204" pitchFamily="34" charset="0"/>
            </a:endParaRPr>
          </a:p>
          <a:p>
            <a:pPr marL="640594" lvl="2" indent="-291179">
              <a:buFont typeface="Arial"/>
              <a:buChar char="•"/>
            </a:pPr>
            <a:r>
              <a:rPr lang="en-US" dirty="0"/>
              <a:t>Increased opportunities for faculty collaboration in course development</a:t>
            </a:r>
            <a:endParaRPr lang="en-US" dirty="0">
              <a:cs typeface="Arial" panose="020B0604020202020204" pitchFamily="34" charset="0"/>
            </a:endParaRPr>
          </a:p>
          <a:p>
            <a:pPr marL="640594" lvl="2" indent="-291179">
              <a:buFont typeface="Arial"/>
              <a:buChar char="•"/>
            </a:pPr>
            <a:r>
              <a:rPr lang="en-US" dirty="0"/>
              <a:t>Faculty who used adaptive courseware were more likely to report using evidence-based teaching practices</a:t>
            </a:r>
            <a:endParaRPr lang="en-US" dirty="0">
              <a:cs typeface="Arial" panose="020B0604020202020204" pitchFamily="34" charset="0"/>
            </a:endParaRPr>
          </a:p>
          <a:p>
            <a:pPr marL="640594" lvl="2" indent="-291179">
              <a:buFont typeface="Arial"/>
              <a:buChar char="•"/>
            </a:pPr>
            <a:r>
              <a:rPr lang="en-US" dirty="0"/>
              <a:t>During the rapid transition Both students and faculty reported Less of  transition issues when the courses went fully online</a:t>
            </a:r>
            <a:endParaRPr lang="en-US" dirty="0">
              <a:cs typeface="Arial" panose="020B0604020202020204" pitchFamily="34" charset="0"/>
            </a:endParaRPr>
          </a:p>
          <a:p>
            <a:pPr marL="640594" lvl="2" indent="-291179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640594" lvl="2" indent="-291179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 will now pass the mic to Achieving The Dream’s dynamic president Dr. Karen Stout who will share more about our work</a:t>
            </a:r>
          </a:p>
          <a:p>
            <a:pPr marL="640594" lvl="2" indent="-291179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6C73B-E322-4231-8EE5-C63BEFB362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6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6A5E-708D-4C41-BC8A-38596C0D0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28" y="107377"/>
            <a:ext cx="7225145" cy="1790700"/>
          </a:xfr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35B3E-B553-4BD1-B30E-6D3DB4358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530" y="2844316"/>
            <a:ext cx="7245281" cy="772644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2FF190-14E5-46C2-AD81-442AFCD39D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4184076"/>
            <a:ext cx="4993640" cy="7203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i="1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i="1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i="1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i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Use this to add audience &amp; date information (optional)</a:t>
            </a:r>
          </a:p>
        </p:txBody>
      </p:sp>
    </p:spTree>
    <p:extLst>
      <p:ext uri="{BB962C8B-B14F-4D97-AF65-F5344CB8AC3E}">
        <p14:creationId xmlns:p14="http://schemas.microsoft.com/office/powerpoint/2010/main" val="240703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425A-2467-420F-A961-8A6EAC88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FBFE2B-A28A-4780-9210-2490D882D9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5381" y="906926"/>
            <a:ext cx="7941469" cy="35472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346C-F17D-44AC-A9BA-74024416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55" y="847394"/>
            <a:ext cx="8866909" cy="37935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93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53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2FED-AD55-4934-B13C-F9CEFFB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D12B0-02D5-4A8F-8E4F-7A630FFB2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80" y="861993"/>
            <a:ext cx="4064577" cy="3812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FE6F0-BFE0-4C64-B5B3-66522FE4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8" y="861993"/>
            <a:ext cx="4064577" cy="3812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41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425A-2467-420F-A961-8A6EAC882AA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13">
            <a:extLst>
              <a:ext uri="{FF2B5EF4-FFF2-40B4-BE49-F238E27FC236}">
                <a16:creationId xmlns:a16="http://schemas.microsoft.com/office/drawing/2014/main" id="{156A7CAE-3535-4C35-8CA6-73D6FB38B37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4127" y="866143"/>
            <a:ext cx="8215746" cy="37637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61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CB703-77E2-48A0-BD16-5370E983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748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96" y="4541308"/>
            <a:ext cx="980157" cy="5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2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650479" y="3731260"/>
            <a:ext cx="1493521" cy="1412240"/>
            <a:chOff x="7895959" y="3731260"/>
            <a:chExt cx="1248041" cy="1412240"/>
          </a:xfrm>
        </p:grpSpPr>
        <p:sp>
          <p:nvSpPr>
            <p:cNvPr id="5" name="Right Triangle 4"/>
            <p:cNvSpPr/>
            <p:nvPr userDrawn="1"/>
          </p:nvSpPr>
          <p:spPr>
            <a:xfrm flipH="1">
              <a:off x="7895959" y="3733835"/>
              <a:ext cx="1248041" cy="1409665"/>
            </a:xfrm>
            <a:prstGeom prst="rtTriangle">
              <a:avLst/>
            </a:prstGeom>
            <a:solidFill>
              <a:srgbClr val="011A33"/>
            </a:solidFill>
            <a:ln w="571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>
              <a:stCxn id="5" idx="4"/>
            </p:cNvCxnSpPr>
            <p:nvPr userDrawn="1"/>
          </p:nvCxnSpPr>
          <p:spPr>
            <a:xfrm flipV="1">
              <a:off x="7895959" y="3731260"/>
              <a:ext cx="1248041" cy="1412240"/>
            </a:xfrm>
            <a:prstGeom prst="line">
              <a:avLst/>
            </a:prstGeom>
            <a:ln w="38100" cmpd="sng">
              <a:solidFill>
                <a:srgbClr val="799A0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60" y="4117341"/>
            <a:ext cx="1533658" cy="9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1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oter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31871"/>
            <a:ext cx="9144000" cy="434480"/>
          </a:xfrm>
          <a:prstGeom prst="rect">
            <a:avLst/>
          </a:prstGeom>
          <a:solidFill>
            <a:srgbClr val="061A34"/>
          </a:solidFill>
          <a:ln>
            <a:noFill/>
          </a:ln>
        </p:spPr>
        <p:txBody>
          <a:bodyPr anchor="ctr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2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oter Bar 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31871"/>
            <a:ext cx="9144000" cy="434480"/>
          </a:xfrm>
          <a:prstGeom prst="rect">
            <a:avLst/>
          </a:prstGeom>
          <a:solidFill>
            <a:srgbClr val="061A34"/>
          </a:solidFill>
          <a:ln>
            <a:noFill/>
          </a:ln>
        </p:spPr>
        <p:txBody>
          <a:bodyPr anchor="ctr" anchorCtr="0"/>
          <a:lstStyle>
            <a:lvl1pPr algn="r">
              <a:defRPr sz="110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346C-F17D-44AC-A9BA-74024416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64" y="510781"/>
            <a:ext cx="8125691" cy="7055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3C74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7D0B-D4C3-44BD-A318-59353764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64" y="1350818"/>
            <a:ext cx="8125691" cy="3281904"/>
          </a:xfrm>
        </p:spPr>
        <p:txBody>
          <a:bodyPr/>
          <a:lstStyle>
            <a:lvl1pPr marL="171450" indent="-1714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>
                <a:solidFill>
                  <a:srgbClr val="003C74"/>
                </a:solidFill>
                <a:latin typeface="+mn-lt"/>
                <a:cs typeface="Arial"/>
              </a:defRPr>
            </a:lvl1pPr>
            <a:lvl2pPr marL="514350" indent="-1714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>
                <a:solidFill>
                  <a:srgbClr val="003C74"/>
                </a:solidFill>
                <a:latin typeface="+mn-lt"/>
                <a:cs typeface="Arial"/>
              </a:defRPr>
            </a:lvl2pPr>
            <a:lvl3pPr marL="857250" indent="-1714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>
                <a:solidFill>
                  <a:srgbClr val="003C74"/>
                </a:solidFill>
                <a:latin typeface="+mn-lt"/>
                <a:cs typeface="Arial"/>
              </a:defRPr>
            </a:lvl3pPr>
            <a:lvl4pPr marL="1200150" indent="-1714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>
                <a:solidFill>
                  <a:srgbClr val="003C74"/>
                </a:solidFill>
                <a:latin typeface="+mn-lt"/>
                <a:cs typeface="Arial"/>
              </a:defRPr>
            </a:lvl4pPr>
            <a:lvl5pPr marL="1543050" indent="-1714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>
                <a:solidFill>
                  <a:srgbClr val="003C74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52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346C-F17D-44AC-A9BA-74024416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64" y="895023"/>
            <a:ext cx="7939037" cy="372460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797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FADB-EAC6-41DB-A531-4B318196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55" y="633830"/>
            <a:ext cx="7886700" cy="1879031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51947-9A94-477C-AB4E-B0FF9F94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621" y="2631502"/>
            <a:ext cx="7886700" cy="1125140"/>
          </a:xfr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cs typeface="Arial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037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FADB-EAC6-41DB-A531-4B318196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1980"/>
            <a:ext cx="9144000" cy="213955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887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FADB-EAC6-41DB-A531-4B318196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6613"/>
            <a:ext cx="9144000" cy="112514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51947-9A94-477C-AB4E-B0FF9F94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71754"/>
            <a:ext cx="9144000" cy="112514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399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4FBDFD-F6A7-4DCF-B6FC-EF0945D3EEFD}"/>
              </a:ext>
            </a:extLst>
          </p:cNvPr>
          <p:cNvGrpSpPr/>
          <p:nvPr userDrawn="1"/>
        </p:nvGrpSpPr>
        <p:grpSpPr>
          <a:xfrm>
            <a:off x="4493423" y="0"/>
            <a:ext cx="4650581" cy="5143500"/>
            <a:chOff x="5991225" y="0"/>
            <a:chExt cx="6200775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B62EEB-180F-4B8F-A328-C8F87D3D00A7}"/>
                </a:ext>
              </a:extLst>
            </p:cNvPr>
            <p:cNvSpPr/>
            <p:nvPr userDrawn="1"/>
          </p:nvSpPr>
          <p:spPr>
            <a:xfrm>
              <a:off x="10191750" y="0"/>
              <a:ext cx="20002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2925DD3B-DB2B-443E-93F3-949CDD0732BE}"/>
                </a:ext>
              </a:extLst>
            </p:cNvPr>
            <p:cNvSpPr/>
            <p:nvPr userDrawn="1"/>
          </p:nvSpPr>
          <p:spPr>
            <a:xfrm>
              <a:off x="5991225" y="0"/>
              <a:ext cx="6200775" cy="6858000"/>
            </a:xfrm>
            <a:prstGeom prst="trapezoid">
              <a:avLst>
                <a:gd name="adj" fmla="val 304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010B107-E3B2-47F3-82F1-43F874F2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0" y="0"/>
            <a:ext cx="3606809" cy="5143500"/>
          </a:xfrm>
          <a:noFill/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468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/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FD2E7C-D092-4942-BB56-485067C8132C}"/>
              </a:ext>
            </a:extLst>
          </p:cNvPr>
          <p:cNvGrpSpPr/>
          <p:nvPr userDrawn="1"/>
        </p:nvGrpSpPr>
        <p:grpSpPr>
          <a:xfrm>
            <a:off x="4493423" y="0"/>
            <a:ext cx="4650581" cy="5143500"/>
            <a:chOff x="5991225" y="0"/>
            <a:chExt cx="6200775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2EE6E3-E886-4AD3-92A1-13E0F020A58C}"/>
                </a:ext>
              </a:extLst>
            </p:cNvPr>
            <p:cNvSpPr/>
            <p:nvPr userDrawn="1"/>
          </p:nvSpPr>
          <p:spPr>
            <a:xfrm>
              <a:off x="10191750" y="0"/>
              <a:ext cx="20002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FDA295A9-7438-4A8D-B034-892598CB5EFE}"/>
                </a:ext>
              </a:extLst>
            </p:cNvPr>
            <p:cNvSpPr/>
            <p:nvPr userDrawn="1"/>
          </p:nvSpPr>
          <p:spPr>
            <a:xfrm>
              <a:off x="5991225" y="0"/>
              <a:ext cx="6200775" cy="6858000"/>
            </a:xfrm>
            <a:prstGeom prst="trapezoid">
              <a:avLst>
                <a:gd name="adj" fmla="val 304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B92177D1-BB07-4867-8A9B-033423F178FA}"/>
              </a:ext>
            </a:extLst>
          </p:cNvPr>
          <p:cNvSpPr/>
          <p:nvPr userDrawn="1"/>
        </p:nvSpPr>
        <p:spPr>
          <a:xfrm>
            <a:off x="838200" y="857250"/>
            <a:ext cx="3429000" cy="3429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5F324A-FB87-47D4-B915-705681F97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6701" y="1352964"/>
            <a:ext cx="2392845" cy="2437572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6B044-2783-4E9C-8E49-F82F9953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892" y="0"/>
            <a:ext cx="3449108" cy="5143500"/>
          </a:xfrm>
          <a:noFill/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886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1DB478-98F8-41A4-87EF-62E0AA6DB9A9}"/>
              </a:ext>
            </a:extLst>
          </p:cNvPr>
          <p:cNvGrpSpPr/>
          <p:nvPr userDrawn="1"/>
        </p:nvGrpSpPr>
        <p:grpSpPr>
          <a:xfrm>
            <a:off x="3455478" y="0"/>
            <a:ext cx="5688524" cy="5143500"/>
            <a:chOff x="5991225" y="0"/>
            <a:chExt cx="6200775" cy="6858000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9B10A81D-9519-4918-9E7A-5FB93633B9C6}"/>
                </a:ext>
              </a:extLst>
            </p:cNvPr>
            <p:cNvSpPr/>
            <p:nvPr userDrawn="1"/>
          </p:nvSpPr>
          <p:spPr>
            <a:xfrm>
              <a:off x="5991225" y="0"/>
              <a:ext cx="6200775" cy="6858000"/>
            </a:xfrm>
            <a:prstGeom prst="trapezoid">
              <a:avLst>
                <a:gd name="adj" fmla="val 304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F87C85-D8FF-43D6-81D8-71A49A1F103E}"/>
                </a:ext>
              </a:extLst>
            </p:cNvPr>
            <p:cNvSpPr/>
            <p:nvPr userDrawn="1"/>
          </p:nvSpPr>
          <p:spPr>
            <a:xfrm>
              <a:off x="10191750" y="0"/>
              <a:ext cx="20002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B2EDE64-0A78-4533-96D7-FD55B8E4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312" y="1373447"/>
            <a:ext cx="4536697" cy="2425683"/>
          </a:xfrm>
          <a:noFill/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489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346C-F17D-44AC-A9BA-74024416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55" y="847394"/>
            <a:ext cx="8866909" cy="37935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576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CB703-77E2-48A0-BD16-5370E983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8"/>
            <a:ext cx="8866909" cy="6986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424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2FED-AD55-4934-B13C-F9CEFFB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D12B0-02D5-4A8F-8E4F-7A630FFB2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81" y="861993"/>
            <a:ext cx="4064577" cy="3812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FE6F0-BFE0-4C64-B5B3-66522FE4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8" y="861993"/>
            <a:ext cx="4064577" cy="3812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72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AF7694-8C68-45E2-A09F-612AA97F74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01064" y="892969"/>
            <a:ext cx="3926039" cy="37397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FE6F0-BFE0-4C64-B5B3-66522FE4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1594" y="892969"/>
            <a:ext cx="3908498" cy="37397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92FED-AD55-4934-B13C-F9CEFFB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04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425A-2467-420F-A961-8A6EAC88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FBFE2B-A28A-4780-9210-2490D882D9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5381" y="906926"/>
            <a:ext cx="7941469" cy="35472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3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2FED-AD55-4934-B13C-F9CEFFB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D12B0-02D5-4A8F-8E4F-7A630FFB2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165" y="857253"/>
            <a:ext cx="7083136" cy="3988766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  <a:lvl4pPr>
              <a:lnSpc>
                <a:spcPct val="125000"/>
              </a:lnSpc>
              <a:spcBef>
                <a:spcPts val="0"/>
              </a:spcBef>
              <a:defRPr/>
            </a:lvl4pPr>
            <a:lvl5pPr>
              <a:lnSpc>
                <a:spcPct val="125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65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2FED-AD55-4934-B13C-F9CEFFB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D12B0-02D5-4A8F-8E4F-7A630FFB2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165" y="848163"/>
            <a:ext cx="3539836" cy="3842905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  <a:lvl4pPr>
              <a:lnSpc>
                <a:spcPct val="125000"/>
              </a:lnSpc>
              <a:spcBef>
                <a:spcPts val="0"/>
              </a:spcBef>
              <a:defRPr/>
            </a:lvl4pPr>
            <a:lvl5pPr>
              <a:lnSpc>
                <a:spcPct val="125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DEC4A0-0F8A-4525-A125-E973A72572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5465" y="848162"/>
            <a:ext cx="3539836" cy="3830999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64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2FED-AD55-4934-B13C-F9CEFFB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5B33012-41A9-4082-8208-287359BA3CE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43840" y="857252"/>
            <a:ext cx="8757920" cy="32270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3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CB703-77E2-48A0-BD16-5370E983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8"/>
            <a:ext cx="8866909" cy="6986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0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AD7A4F9-F8DD-FC41-97D8-BA27BFA6B52A}"/>
              </a:ext>
            </a:extLst>
          </p:cNvPr>
          <p:cNvGrpSpPr/>
          <p:nvPr userDrawn="1"/>
        </p:nvGrpSpPr>
        <p:grpSpPr>
          <a:xfrm>
            <a:off x="0" y="4733925"/>
            <a:ext cx="9144000" cy="411480"/>
            <a:chOff x="0" y="0"/>
            <a:chExt cx="12089602" cy="5486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A92F17F-F7E1-C44D-BA95-14C502BE61D8}"/>
                </a:ext>
              </a:extLst>
            </p:cNvPr>
            <p:cNvGrpSpPr/>
            <p:nvPr/>
          </p:nvGrpSpPr>
          <p:grpSpPr>
            <a:xfrm>
              <a:off x="0" y="0"/>
              <a:ext cx="6054112" cy="548640"/>
              <a:chOff x="20" y="-6955"/>
              <a:chExt cx="12191980" cy="1193487"/>
            </a:xfrm>
          </p:grpSpPr>
          <p:pic>
            <p:nvPicPr>
              <p:cNvPr id="11" name="Picture 10" descr="A group of people posing for the camera&#10;&#10;Description automatically generated">
                <a:extLst>
                  <a:ext uri="{FF2B5EF4-FFF2-40B4-BE49-F238E27FC236}">
                    <a16:creationId xmlns:a16="http://schemas.microsoft.com/office/drawing/2014/main" id="{EC8DD8EA-4283-5E43-AF69-E773D79D7E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" t="27587" r="-1" b="34383"/>
              <a:stretch/>
            </p:blipFill>
            <p:spPr>
              <a:xfrm>
                <a:off x="3145536" y="0"/>
                <a:ext cx="6527292" cy="1186532"/>
              </a:xfrm>
              <a:custGeom>
                <a:avLst/>
                <a:gdLst/>
                <a:ahLst/>
                <a:cxnLst/>
                <a:rect l="l" t="t" r="r" b="b"/>
                <a:pathLst>
                  <a:path w="8542682" h="2130473">
                    <a:moveTo>
                      <a:pt x="986689" y="0"/>
                    </a:moveTo>
                    <a:lnTo>
                      <a:pt x="8542682" y="0"/>
                    </a:lnTo>
                    <a:lnTo>
                      <a:pt x="8542682" y="2130473"/>
                    </a:lnTo>
                    <a:lnTo>
                      <a:pt x="0" y="2130473"/>
                    </a:lnTo>
                    <a:close/>
                  </a:path>
                </a:pathLst>
              </a:custGeom>
            </p:spPr>
          </p:pic>
          <p:pic>
            <p:nvPicPr>
              <p:cNvPr id="12" name="Picture 11" descr="A person sitting at a table using a computer&#10;&#10;Description automatically generated">
                <a:extLst>
                  <a:ext uri="{FF2B5EF4-FFF2-40B4-BE49-F238E27FC236}">
                    <a16:creationId xmlns:a16="http://schemas.microsoft.com/office/drawing/2014/main" id="{9234463C-5342-AF45-8E3D-AA837736CD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1089" r="665" b="45711"/>
              <a:stretch/>
            </p:blipFill>
            <p:spPr>
              <a:xfrm>
                <a:off x="20" y="-6955"/>
                <a:ext cx="4087348" cy="1186531"/>
              </a:xfrm>
              <a:custGeom>
                <a:avLst/>
                <a:gdLst/>
                <a:ahLst/>
                <a:cxnLst/>
                <a:rect l="l" t="t" r="r" b="b"/>
                <a:pathLst>
                  <a:path w="4475140" h="2130473">
                    <a:moveTo>
                      <a:pt x="0" y="0"/>
                    </a:moveTo>
                    <a:lnTo>
                      <a:pt x="1074821" y="0"/>
                    </a:lnTo>
                    <a:lnTo>
                      <a:pt x="1074821" y="239"/>
                    </a:lnTo>
                    <a:lnTo>
                      <a:pt x="4475140" y="239"/>
                    </a:lnTo>
                    <a:lnTo>
                      <a:pt x="3488563" y="2130473"/>
                    </a:lnTo>
                    <a:lnTo>
                      <a:pt x="0" y="2130473"/>
                    </a:lnTo>
                    <a:close/>
                  </a:path>
                </a:pathLst>
              </a:custGeom>
            </p:spPr>
          </p:pic>
          <p:pic>
            <p:nvPicPr>
              <p:cNvPr id="13" name="Picture 12" descr="A young boy sitting at a table&#10;&#10;Description automatically generated">
                <a:extLst>
                  <a:ext uri="{FF2B5EF4-FFF2-40B4-BE49-F238E27FC236}">
                    <a16:creationId xmlns:a16="http://schemas.microsoft.com/office/drawing/2014/main" id="{D5BDBDF3-ECFB-4745-B2CD-C41D708BCC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04897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0" r="-44" b="49417"/>
              <a:stretch/>
            </p:blipFill>
            <p:spPr>
              <a:xfrm flipH="1">
                <a:off x="8333610" y="-6955"/>
                <a:ext cx="3858390" cy="1186531"/>
              </a:xfrm>
              <a:custGeom>
                <a:avLst/>
                <a:gdLst/>
                <a:ahLst/>
                <a:cxnLst/>
                <a:rect l="l" t="t" r="r" b="b"/>
                <a:pathLst>
                  <a:path w="8563376" h="2175160">
                    <a:moveTo>
                      <a:pt x="0" y="0"/>
                    </a:moveTo>
                    <a:lnTo>
                      <a:pt x="8563376" y="0"/>
                    </a:lnTo>
                    <a:lnTo>
                      <a:pt x="7555992" y="2175160"/>
                    </a:lnTo>
                    <a:lnTo>
                      <a:pt x="0" y="2175160"/>
                    </a:lnTo>
                    <a:close/>
                  </a:path>
                </a:pathLst>
              </a:custGeom>
              <a:noFill/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FE33B2-BE82-0847-BF76-AB4576D31645}"/>
                </a:ext>
              </a:extLst>
            </p:cNvPr>
            <p:cNvGrpSpPr/>
            <p:nvPr/>
          </p:nvGrpSpPr>
          <p:grpSpPr>
            <a:xfrm>
              <a:off x="6035490" y="0"/>
              <a:ext cx="6054112" cy="548640"/>
              <a:chOff x="20" y="-6955"/>
              <a:chExt cx="12191980" cy="1193487"/>
            </a:xfrm>
          </p:grpSpPr>
          <p:pic>
            <p:nvPicPr>
              <p:cNvPr id="8" name="Picture 7" descr="A group of people posing for the camera&#10;&#10;Description automatically generated">
                <a:extLst>
                  <a:ext uri="{FF2B5EF4-FFF2-40B4-BE49-F238E27FC236}">
                    <a16:creationId xmlns:a16="http://schemas.microsoft.com/office/drawing/2014/main" id="{4D388DA1-9A0F-1646-A8B5-C4732F61D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" t="27587" r="-1" b="34383"/>
              <a:stretch/>
            </p:blipFill>
            <p:spPr>
              <a:xfrm>
                <a:off x="3145536" y="0"/>
                <a:ext cx="6527292" cy="1186532"/>
              </a:xfrm>
              <a:custGeom>
                <a:avLst/>
                <a:gdLst/>
                <a:ahLst/>
                <a:cxnLst/>
                <a:rect l="l" t="t" r="r" b="b"/>
                <a:pathLst>
                  <a:path w="8542682" h="2130473">
                    <a:moveTo>
                      <a:pt x="986689" y="0"/>
                    </a:moveTo>
                    <a:lnTo>
                      <a:pt x="8542682" y="0"/>
                    </a:lnTo>
                    <a:lnTo>
                      <a:pt x="8542682" y="2130473"/>
                    </a:lnTo>
                    <a:lnTo>
                      <a:pt x="0" y="2130473"/>
                    </a:lnTo>
                    <a:close/>
                  </a:path>
                </a:pathLst>
              </a:custGeom>
            </p:spPr>
          </p:pic>
          <p:pic>
            <p:nvPicPr>
              <p:cNvPr id="9" name="Picture 8" descr="A person sitting at a table using a computer&#10;&#10;Description automatically generated">
                <a:extLst>
                  <a:ext uri="{FF2B5EF4-FFF2-40B4-BE49-F238E27FC236}">
                    <a16:creationId xmlns:a16="http://schemas.microsoft.com/office/drawing/2014/main" id="{E558E244-40F1-4141-A112-D332A612B0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1089" r="665" b="45711"/>
              <a:stretch/>
            </p:blipFill>
            <p:spPr>
              <a:xfrm>
                <a:off x="20" y="-6955"/>
                <a:ext cx="4087348" cy="1186531"/>
              </a:xfrm>
              <a:custGeom>
                <a:avLst/>
                <a:gdLst/>
                <a:ahLst/>
                <a:cxnLst/>
                <a:rect l="l" t="t" r="r" b="b"/>
                <a:pathLst>
                  <a:path w="4475140" h="2130473">
                    <a:moveTo>
                      <a:pt x="0" y="0"/>
                    </a:moveTo>
                    <a:lnTo>
                      <a:pt x="1074821" y="0"/>
                    </a:lnTo>
                    <a:lnTo>
                      <a:pt x="1074821" y="239"/>
                    </a:lnTo>
                    <a:lnTo>
                      <a:pt x="4475140" y="239"/>
                    </a:lnTo>
                    <a:lnTo>
                      <a:pt x="3488563" y="2130473"/>
                    </a:lnTo>
                    <a:lnTo>
                      <a:pt x="0" y="2130473"/>
                    </a:lnTo>
                    <a:close/>
                  </a:path>
                </a:pathLst>
              </a:custGeom>
            </p:spPr>
          </p:pic>
          <p:pic>
            <p:nvPicPr>
              <p:cNvPr id="10" name="Picture 9" descr="A young boy sitting at a table&#10;&#10;Description automatically generated">
                <a:extLst>
                  <a:ext uri="{FF2B5EF4-FFF2-40B4-BE49-F238E27FC236}">
                    <a16:creationId xmlns:a16="http://schemas.microsoft.com/office/drawing/2014/main" id="{6EBFD2DC-7FE2-394D-8315-27FCB2DFD3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04897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0" r="-44" b="49417"/>
              <a:stretch/>
            </p:blipFill>
            <p:spPr>
              <a:xfrm flipH="1">
                <a:off x="8333610" y="-6955"/>
                <a:ext cx="3858390" cy="1186531"/>
              </a:xfrm>
              <a:custGeom>
                <a:avLst/>
                <a:gdLst/>
                <a:ahLst/>
                <a:cxnLst/>
                <a:rect l="l" t="t" r="r" b="b"/>
                <a:pathLst>
                  <a:path w="8563376" h="2175160">
                    <a:moveTo>
                      <a:pt x="0" y="0"/>
                    </a:moveTo>
                    <a:lnTo>
                      <a:pt x="8563376" y="0"/>
                    </a:lnTo>
                    <a:lnTo>
                      <a:pt x="7555992" y="2175160"/>
                    </a:lnTo>
                    <a:lnTo>
                      <a:pt x="0" y="2175160"/>
                    </a:lnTo>
                    <a:close/>
                  </a:path>
                </a:pathLst>
              </a:custGeom>
              <a:noFill/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385034-EB8D-A645-8356-ECB74BEF4D04}"/>
              </a:ext>
            </a:extLst>
          </p:cNvPr>
          <p:cNvSpPr txBox="1"/>
          <p:nvPr userDrawn="1"/>
        </p:nvSpPr>
        <p:spPr>
          <a:xfrm>
            <a:off x="7043" y="4547548"/>
            <a:ext cx="91440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 Teaching &amp; Learning Through Disruption</a:t>
            </a:r>
          </a:p>
        </p:txBody>
      </p:sp>
      <p:pic>
        <p:nvPicPr>
          <p:cNvPr id="1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298599D-4485-6D44-B365-32D8A5730D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63839" y="4229127"/>
            <a:ext cx="534852" cy="429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F0A83A-0D23-7646-8F3F-952829AEA0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68607" y="4375956"/>
            <a:ext cx="734873" cy="3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png">
            <a:extLst>
              <a:ext uri="{FF2B5EF4-FFF2-40B4-BE49-F238E27FC236}">
                <a16:creationId xmlns:a16="http://schemas.microsoft.com/office/drawing/2014/main" id="{8B4B2E3A-925F-4CCB-BFDE-E0A7CBD850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79" r="175" b="45528"/>
          <a:stretch/>
        </p:blipFill>
        <p:spPr>
          <a:xfrm>
            <a:off x="0" y="3"/>
            <a:ext cx="9144000" cy="278011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D813E6C2-660D-4FAB-9F38-871C56C1925F}"/>
              </a:ext>
            </a:extLst>
          </p:cNvPr>
          <p:cNvSpPr/>
          <p:nvPr/>
        </p:nvSpPr>
        <p:spPr>
          <a:xfrm>
            <a:off x="0" y="0"/>
            <a:ext cx="1730776" cy="5143500"/>
          </a:xfrm>
          <a:prstGeom prst="parallelogram">
            <a:avLst>
              <a:gd name="adj" fmla="val 47485"/>
            </a:avLst>
          </a:prstGeom>
          <a:solidFill>
            <a:srgbClr val="042F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270BE31-FF9B-4C2D-9F46-9048BBA13823}"/>
              </a:ext>
            </a:extLst>
          </p:cNvPr>
          <p:cNvSpPr/>
          <p:nvPr/>
        </p:nvSpPr>
        <p:spPr>
          <a:xfrm>
            <a:off x="-28197" y="2081957"/>
            <a:ext cx="8983253" cy="516757"/>
          </a:xfrm>
          <a:custGeom>
            <a:avLst/>
            <a:gdLst>
              <a:gd name="connsiteX0" fmla="*/ 0 w 12244504"/>
              <a:gd name="connsiteY0" fmla="*/ 689009 h 689009"/>
              <a:gd name="connsiteX1" fmla="*/ 266833 w 12244504"/>
              <a:gd name="connsiteY1" fmla="*/ 0 h 689009"/>
              <a:gd name="connsiteX2" fmla="*/ 12244504 w 12244504"/>
              <a:gd name="connsiteY2" fmla="*/ 0 h 689009"/>
              <a:gd name="connsiteX3" fmla="*/ 11977671 w 12244504"/>
              <a:gd name="connsiteY3" fmla="*/ 689009 h 689009"/>
              <a:gd name="connsiteX4" fmla="*/ 0 w 12244504"/>
              <a:gd name="connsiteY4" fmla="*/ 689009 h 689009"/>
              <a:gd name="connsiteX0" fmla="*/ 16898 w 11977671"/>
              <a:gd name="connsiteY0" fmla="*/ 689009 h 689009"/>
              <a:gd name="connsiteX1" fmla="*/ 0 w 11977671"/>
              <a:gd name="connsiteY1" fmla="*/ 0 h 689009"/>
              <a:gd name="connsiteX2" fmla="*/ 11977671 w 11977671"/>
              <a:gd name="connsiteY2" fmla="*/ 0 h 689009"/>
              <a:gd name="connsiteX3" fmla="*/ 11710838 w 11977671"/>
              <a:gd name="connsiteY3" fmla="*/ 689009 h 689009"/>
              <a:gd name="connsiteX4" fmla="*/ 16898 w 11977671"/>
              <a:gd name="connsiteY4" fmla="*/ 689009 h 6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7671" h="689009">
                <a:moveTo>
                  <a:pt x="16898" y="689009"/>
                </a:moveTo>
                <a:lnTo>
                  <a:pt x="0" y="0"/>
                </a:lnTo>
                <a:lnTo>
                  <a:pt x="11977671" y="0"/>
                </a:lnTo>
                <a:lnTo>
                  <a:pt x="11710838" y="689009"/>
                </a:lnTo>
                <a:lnTo>
                  <a:pt x="16898" y="689009"/>
                </a:lnTo>
                <a:close/>
              </a:path>
            </a:pathLst>
          </a:custGeom>
          <a:solidFill>
            <a:srgbClr val="799A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1825B-2E01-4A37-A86A-82B515F7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775" y="273847"/>
            <a:ext cx="722428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783" y="1369219"/>
            <a:ext cx="7224279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E4D6-BD00-4D4B-B5CB-8E61D07CC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9C25-8B96-4360-8A7E-057DC831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3649980"/>
            <a:ext cx="2120899" cy="12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.png">
            <a:extLst>
              <a:ext uri="{FF2B5EF4-FFF2-40B4-BE49-F238E27FC236}">
                <a16:creationId xmlns:a16="http://schemas.microsoft.com/office/drawing/2014/main" id="{963CA1A2-32E0-460D-A958-3E7695D0C3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b="67934"/>
          <a:stretch/>
        </p:blipFill>
        <p:spPr>
          <a:xfrm>
            <a:off x="10133" y="2"/>
            <a:ext cx="9144000" cy="714375"/>
          </a:xfrm>
          <a:prstGeom prst="rect">
            <a:avLst/>
          </a:prstGeom>
        </p:spPr>
      </p:pic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5CEB2FC4-B220-422A-87A7-59675999E0BA}"/>
              </a:ext>
            </a:extLst>
          </p:cNvPr>
          <p:cNvSpPr/>
          <p:nvPr/>
        </p:nvSpPr>
        <p:spPr>
          <a:xfrm rot="10800000" flipH="1">
            <a:off x="1" y="650042"/>
            <a:ext cx="1246412" cy="4493458"/>
          </a:xfrm>
          <a:prstGeom prst="diagStripe">
            <a:avLst>
              <a:gd name="adj" fmla="val 41348"/>
            </a:avLst>
          </a:prstGeom>
          <a:solidFill>
            <a:srgbClr val="042F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rot="10800000" flipH="1">
            <a:off x="2" y="-2"/>
            <a:ext cx="1061547" cy="4918428"/>
          </a:xfrm>
          <a:prstGeom prst="rtTriangle">
            <a:avLst/>
          </a:prstGeom>
          <a:solidFill>
            <a:srgbClr val="799A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3733836"/>
            <a:ext cx="1279544" cy="1409665"/>
          </a:xfrm>
          <a:prstGeom prst="rtTriangle">
            <a:avLst/>
          </a:prstGeom>
          <a:solidFill>
            <a:srgbClr val="011A33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1825B-2E01-4A37-A86A-82B515F7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64" y="15749"/>
            <a:ext cx="7939037" cy="67481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064" y="895023"/>
            <a:ext cx="7939037" cy="372460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9C25-8B96-4360-8A7E-057DC831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1714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2100" kern="1200">
          <a:solidFill>
            <a:srgbClr val="003C74"/>
          </a:solidFill>
          <a:latin typeface="+mn-lt"/>
          <a:ea typeface="+mn-ea"/>
          <a:cs typeface="Arial"/>
        </a:defRPr>
      </a:lvl1pPr>
      <a:lvl2pPr marL="5143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800" kern="1200">
          <a:solidFill>
            <a:srgbClr val="003C74"/>
          </a:solidFill>
          <a:latin typeface="+mn-lt"/>
          <a:ea typeface="+mn-ea"/>
          <a:cs typeface="Arial"/>
        </a:defRPr>
      </a:lvl2pPr>
      <a:lvl3pPr marL="8572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500" kern="1200">
          <a:solidFill>
            <a:srgbClr val="003C74"/>
          </a:solidFill>
          <a:latin typeface="+mn-lt"/>
          <a:ea typeface="+mn-ea"/>
          <a:cs typeface="Arial"/>
        </a:defRPr>
      </a:lvl3pPr>
      <a:lvl4pPr marL="12001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rgbClr val="003C74"/>
          </a:solidFill>
          <a:latin typeface="+mn-lt"/>
          <a:ea typeface="+mn-ea"/>
          <a:cs typeface="Arial"/>
        </a:defRPr>
      </a:lvl4pPr>
      <a:lvl5pPr marL="15430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rgbClr val="003C74"/>
          </a:solidFill>
          <a:latin typeface="+mn-lt"/>
          <a:ea typeface="+mn-ea"/>
          <a:cs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png">
            <a:extLst>
              <a:ext uri="{FF2B5EF4-FFF2-40B4-BE49-F238E27FC236}">
                <a16:creationId xmlns:a16="http://schemas.microsoft.com/office/drawing/2014/main" id="{963CA1A2-32E0-460D-A958-3E7695D0C3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b="67934"/>
          <a:stretch/>
        </p:blipFill>
        <p:spPr>
          <a:xfrm>
            <a:off x="10" y="2"/>
            <a:ext cx="9154133" cy="7143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1825B-2E01-4A37-A86A-82B515F7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867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55" y="847394"/>
            <a:ext cx="8866909" cy="335742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9C25-8B96-4360-8A7E-057DC831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268923"/>
            <a:ext cx="1280160" cy="7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7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7" r:id="rId2"/>
    <p:sldLayoutId id="2147483728" r:id="rId3"/>
    <p:sldLayoutId id="2147483726" r:id="rId4"/>
    <p:sldLayoutId id="2147483740" r:id="rId5"/>
    <p:sldLayoutId id="2147483741" r:id="rId6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2100" kern="1200">
          <a:solidFill>
            <a:srgbClr val="003C74"/>
          </a:solidFill>
          <a:latin typeface="+mn-lt"/>
          <a:ea typeface="+mn-ea"/>
          <a:cs typeface="Arial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rgbClr val="003C74"/>
          </a:solidFill>
          <a:latin typeface="+mn-lt"/>
          <a:ea typeface="+mn-ea"/>
          <a:cs typeface="Arial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rgbClr val="003C74"/>
          </a:solidFill>
          <a:latin typeface="+mn-lt"/>
          <a:ea typeface="+mn-ea"/>
          <a:cs typeface="Arial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rgbClr val="003C74"/>
          </a:solidFill>
          <a:latin typeface="+mn-lt"/>
          <a:ea typeface="+mn-ea"/>
          <a:cs typeface="Arial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rgbClr val="003C74"/>
          </a:solidFill>
          <a:latin typeface="+mn-lt"/>
          <a:ea typeface="+mn-ea"/>
          <a:cs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png">
            <a:extLst>
              <a:ext uri="{FF2B5EF4-FFF2-40B4-BE49-F238E27FC236}">
                <a16:creationId xmlns:a16="http://schemas.microsoft.com/office/drawing/2014/main" id="{963CA1A2-32E0-460D-A958-3E7695D0C3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b="67934"/>
          <a:stretch/>
        </p:blipFill>
        <p:spPr>
          <a:xfrm>
            <a:off x="10" y="2"/>
            <a:ext cx="9154133" cy="7143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1825B-2E01-4A37-A86A-82B515F7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51"/>
            <a:ext cx="8866909" cy="68205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55" y="847394"/>
            <a:ext cx="8866909" cy="37935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8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30" r:id="rId2"/>
    <p:sldLayoutId id="2147483686" r:id="rId3"/>
    <p:sldLayoutId id="2147483688" r:id="rId4"/>
    <p:sldLayoutId id="2147483689" r:id="rId5"/>
    <p:sldLayoutId id="2147483729" r:id="rId6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1714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2100" kern="1200">
          <a:solidFill>
            <a:srgbClr val="003C74"/>
          </a:solidFill>
          <a:latin typeface="+mn-lt"/>
          <a:ea typeface="+mn-ea"/>
          <a:cs typeface="Arial"/>
        </a:defRPr>
      </a:lvl1pPr>
      <a:lvl2pPr marL="5143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800" kern="1200">
          <a:solidFill>
            <a:srgbClr val="003C74"/>
          </a:solidFill>
          <a:latin typeface="+mn-lt"/>
          <a:ea typeface="+mn-ea"/>
          <a:cs typeface="Arial"/>
        </a:defRPr>
      </a:lvl2pPr>
      <a:lvl3pPr marL="8572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500" kern="1200">
          <a:solidFill>
            <a:srgbClr val="003C74"/>
          </a:solidFill>
          <a:latin typeface="+mn-lt"/>
          <a:ea typeface="+mn-ea"/>
          <a:cs typeface="Arial"/>
        </a:defRPr>
      </a:lvl3pPr>
      <a:lvl4pPr marL="12001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rgbClr val="003C74"/>
          </a:solidFill>
          <a:latin typeface="+mn-lt"/>
          <a:ea typeface="+mn-ea"/>
          <a:cs typeface="Arial"/>
        </a:defRPr>
      </a:lvl4pPr>
      <a:lvl5pPr marL="1543050" indent="-171450" algn="l" defTabSz="6858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rgbClr val="003C74"/>
          </a:solidFill>
          <a:latin typeface="+mn-lt"/>
          <a:ea typeface="+mn-ea"/>
          <a:cs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31871"/>
            <a:ext cx="9144000" cy="434480"/>
          </a:xfrm>
          <a:prstGeom prst="rect">
            <a:avLst/>
          </a:prstGeom>
          <a:solidFill>
            <a:srgbClr val="061A34"/>
          </a:solidFill>
          <a:ln>
            <a:noFill/>
          </a:ln>
        </p:spPr>
        <p:txBody>
          <a:bodyPr lIns="68580" tIns="34290" rIns="68580" bIns="34290" anchor="ctr" anchorCtr="0"/>
          <a:lstStyle>
            <a:lvl1pPr algn="r">
              <a:defRPr sz="11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4716780"/>
            <a:ext cx="9144000" cy="1"/>
          </a:xfrm>
          <a:prstGeom prst="line">
            <a:avLst/>
          </a:prstGeom>
          <a:ln w="38100" cmpd="sng">
            <a:solidFill>
              <a:srgbClr val="799A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5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3C7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C74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003C74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3C7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3C74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003C74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png">
            <a:extLst>
              <a:ext uri="{FF2B5EF4-FFF2-40B4-BE49-F238E27FC236}">
                <a16:creationId xmlns:a16="http://schemas.microsoft.com/office/drawing/2014/main" id="{B2FEF504-3894-4BD9-AAA4-50C31632B5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79" r="175" b="-1047"/>
          <a:stretch/>
        </p:blipFill>
        <p:spPr>
          <a:xfrm>
            <a:off x="1" y="0"/>
            <a:ext cx="9153248" cy="52006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1825B-2E01-4A37-A86A-82B515F7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53"/>
            <a:ext cx="8866909" cy="9265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55" y="1085519"/>
            <a:ext cx="8866909" cy="35472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E4D6-BD00-4D4B-B5CB-8E61D07CC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9C25-8B96-4360-8A7E-057DC831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8B71E5-E3F4-4BB0-8FBF-914A48886D8D}"/>
              </a:ext>
            </a:extLst>
          </p:cNvPr>
          <p:cNvSpPr/>
          <p:nvPr/>
        </p:nvSpPr>
        <p:spPr>
          <a:xfrm>
            <a:off x="506017" y="529832"/>
            <a:ext cx="8125883" cy="4149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80" y="4117341"/>
            <a:ext cx="1533658" cy="9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5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png">
            <a:extLst>
              <a:ext uri="{FF2B5EF4-FFF2-40B4-BE49-F238E27FC236}">
                <a16:creationId xmlns:a16="http://schemas.microsoft.com/office/drawing/2014/main" id="{B2FEF504-3894-4BD9-AAA4-50C31632B5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79" r="175" b="-1047"/>
          <a:stretch/>
        </p:blipFill>
        <p:spPr>
          <a:xfrm>
            <a:off x="1" y="0"/>
            <a:ext cx="9153248" cy="52006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1825B-2E01-4A37-A86A-82B515F7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53"/>
            <a:ext cx="8866909" cy="9265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55" y="1085519"/>
            <a:ext cx="8866909" cy="35472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E4D6-BD00-4D4B-B5CB-8E61D07CC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9C25-8B96-4360-8A7E-057DC831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4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6" r:id="rId2"/>
    <p:sldLayoutId id="2147483718" r:id="rId3"/>
    <p:sldLayoutId id="2147483719" r:id="rId4"/>
    <p:sldLayoutId id="2147483720" r:id="rId5"/>
    <p:sldLayoutId id="2147483737" r:id="rId6"/>
    <p:sldLayoutId id="2147483738" r:id="rId7"/>
    <p:sldLayoutId id="2147483739" r:id="rId8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B403-D310-2D4C-A324-9F187CD7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311" y="482338"/>
            <a:ext cx="7225145" cy="772644"/>
          </a:xfrm>
        </p:spPr>
        <p:txBody>
          <a:bodyPr/>
          <a:lstStyle/>
          <a:p>
            <a:r>
              <a:rPr lang="en-US" dirty="0"/>
              <a:t>Adopting Adaptive Learning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219DF-2F6B-B64D-9180-7B4F3F3F8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44316"/>
            <a:ext cx="9144000" cy="772644"/>
          </a:xfrm>
        </p:spPr>
        <p:txBody>
          <a:bodyPr>
            <a:normAutofit/>
          </a:bodyPr>
          <a:lstStyle/>
          <a:p>
            <a:r>
              <a:rPr lang="en-US" sz="2000" dirty="0"/>
              <a:t>Every Learner Everywhere</a:t>
            </a:r>
          </a:p>
        </p:txBody>
      </p:sp>
      <p:sp>
        <p:nvSpPr>
          <p:cNvPr id="5" name="Google Shape;112;p1">
            <a:extLst>
              <a:ext uri="{FF2B5EF4-FFF2-40B4-BE49-F238E27FC236}">
                <a16:creationId xmlns:a16="http://schemas.microsoft.com/office/drawing/2014/main" id="{91F11BEB-49AE-034E-A06B-212384583490}"/>
              </a:ext>
            </a:extLst>
          </p:cNvPr>
          <p:cNvSpPr txBox="1"/>
          <p:nvPr/>
        </p:nvSpPr>
        <p:spPr>
          <a:xfrm>
            <a:off x="1320311" y="4933951"/>
            <a:ext cx="7684298" cy="20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904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 cap="none" dirty="0">
                <a:solidFill>
                  <a:srgbClr val="29333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Unless otherwise noted, this presentation by Achieving the Dream and Every Learner Everywhere is licensed CC BY 4.0. </a:t>
            </a:r>
            <a:endParaRPr sz="900" dirty="0">
              <a:solidFill>
                <a:srgbClr val="293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113;p1">
            <a:extLst>
              <a:ext uri="{FF2B5EF4-FFF2-40B4-BE49-F238E27FC236}">
                <a16:creationId xmlns:a16="http://schemas.microsoft.com/office/drawing/2014/main" id="{20F1211E-D69B-1D49-A59E-849465F84D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4519" y="4945565"/>
            <a:ext cx="495184" cy="161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79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448491-6C0F-4988-9B40-F41AD450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86722"/>
          </a:xfrm>
        </p:spPr>
        <p:txBody>
          <a:bodyPr/>
          <a:lstStyle/>
          <a:p>
            <a:r>
              <a:rPr lang="en-US" dirty="0"/>
              <a:t>Step 1: Identify Desired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824A68-E61F-4ECD-9394-C935FCBDC6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97890" y="857253"/>
            <a:ext cx="2951686" cy="3988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04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C0C025-BE30-4E09-B2E8-A4D1024AEE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19184" y="857250"/>
            <a:ext cx="2908806" cy="398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63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DF9C9D9-89C2-4C64-82A9-369B5F74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86722"/>
          </a:xfrm>
        </p:spPr>
        <p:txBody>
          <a:bodyPr/>
          <a:lstStyle/>
          <a:p>
            <a:r>
              <a:rPr lang="en-US" dirty="0"/>
              <a:t>Step 2: Determine Acceptable Evidence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DFB06-DD80-4BFC-A341-1124888019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58358" y="857250"/>
            <a:ext cx="2830459" cy="398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05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D84E04-947B-4958-B6FC-91D4664B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86722"/>
          </a:xfrm>
        </p:spPr>
        <p:txBody>
          <a:bodyPr anchor="ctr">
            <a:normAutofit/>
          </a:bodyPr>
          <a:lstStyle/>
          <a:p>
            <a:r>
              <a:rPr lang="en-US" dirty="0"/>
              <a:t>Step 3: Design Learning Experiences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536C7-C4CA-463A-806D-2AE62BA746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8330" y="857250"/>
            <a:ext cx="3030514" cy="398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73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24AA9-BDF0-40D5-B608-E066BD2838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3332" y="857250"/>
            <a:ext cx="2980510" cy="39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3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A49A-9363-40B5-BE78-A233855E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86722"/>
          </a:xfrm>
        </p:spPr>
        <p:txBody>
          <a:bodyPr anchor="ctr">
            <a:normAutofit/>
          </a:bodyPr>
          <a:lstStyle/>
          <a:p>
            <a:r>
              <a:rPr lang="en-US" sz="2300" dirty="0"/>
              <a:t>Examples of course structures with adaptive courseware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43C524-1132-4A98-8DFA-C267AEE137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782432" y="857253"/>
            <a:ext cx="5582601" cy="3988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566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0B40A6B-A87C-4759-8811-3D9BC719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8672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Leveraging Learning Analytics to Inform Teaching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4CDE-2A14-4409-A6E0-761D23871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032165" y="1206340"/>
            <a:ext cx="7083136" cy="3290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8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402B-8350-4E25-B2C7-56D36E67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86722"/>
          </a:xfrm>
        </p:spPr>
        <p:txBody>
          <a:bodyPr anchor="ctr">
            <a:normAutofit/>
          </a:bodyPr>
          <a:lstStyle/>
          <a:p>
            <a:r>
              <a:rPr lang="en-US" dirty="0"/>
              <a:t>Onboarding Students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33BF14-2CAB-464E-BB64-82D9A7B92A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2165" y="1296124"/>
            <a:ext cx="7083136" cy="3111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94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1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Adaptive Learning – MyLab </a:t>
            </a:r>
            <a:r>
              <a:rPr lang="en-US" dirty="0"/>
              <a:t>Mastering</a:t>
            </a:r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54424-3CEC-40AF-8698-FEC9264DA5C5}"/>
              </a:ext>
            </a:extLst>
          </p:cNvPr>
          <p:cNvSpPr txBox="1"/>
          <p:nvPr/>
        </p:nvSpPr>
        <p:spPr>
          <a:xfrm>
            <a:off x="602902" y="3079878"/>
            <a:ext cx="7727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MyLab Mastering is a pre-made supplemental courseware for online homework, tutorials, and assessments from Pearson publishing. It is already in use at BC and can been integrated into Blackboard environment. 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MyLab Mastering has the most extensive list of premade courseware. </a:t>
            </a:r>
          </a:p>
        </p:txBody>
      </p:sp>
    </p:spTree>
    <p:extLst>
      <p:ext uri="{BB962C8B-B14F-4D97-AF65-F5344CB8AC3E}">
        <p14:creationId xmlns:p14="http://schemas.microsoft.com/office/powerpoint/2010/main" val="164689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Adaptive Learning – </a:t>
            </a:r>
            <a:r>
              <a:rPr lang="en-US" dirty="0" err="1"/>
              <a:t>Realizeit</a:t>
            </a:r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54424-3CEC-40AF-8698-FEC9264DA5C5}"/>
              </a:ext>
            </a:extLst>
          </p:cNvPr>
          <p:cNvSpPr txBox="1"/>
          <p:nvPr/>
        </p:nvSpPr>
        <p:spPr>
          <a:xfrm>
            <a:off x="602902" y="2586780"/>
            <a:ext cx="7727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Create 1:1 individualized learning paths powered by the </a:t>
            </a:r>
            <a:r>
              <a:rPr lang="en-US" sz="1800" b="1" dirty="0" err="1">
                <a:solidFill>
                  <a:schemeClr val="bg1"/>
                </a:solidFill>
              </a:rPr>
              <a:t>Realizeit</a:t>
            </a:r>
            <a:r>
              <a:rPr lang="en-US" sz="1800" b="1" dirty="0">
                <a:solidFill>
                  <a:schemeClr val="bg1"/>
                </a:solidFill>
              </a:rPr>
              <a:t> Adaptive Intelligent Engine. This self-learning engine continuously adapts to each learner’s changing ability and manages its own accuracy and performance.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The platform continuously measures each learner’s knowledge and ability so that it can map, shape, and drive a personalized learning experience allowing teachers and trainers to adjust and tailor their approach as necessary, and to measurably achieve the learning goals.</a:t>
            </a:r>
          </a:p>
        </p:txBody>
      </p:sp>
    </p:spTree>
    <p:extLst>
      <p:ext uri="{BB962C8B-B14F-4D97-AF65-F5344CB8AC3E}">
        <p14:creationId xmlns:p14="http://schemas.microsoft.com/office/powerpoint/2010/main" val="2050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Learner Everywhere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DBC402-693D-C14C-9011-C7A49ADB053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8554" y="1104420"/>
            <a:ext cx="3872025" cy="34264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Every Learner Everywhere (ELE) network brings together </a:t>
            </a:r>
            <a:r>
              <a:rPr lang="en-US" b="1" dirty="0"/>
              <a:t>12 partner organizations </a:t>
            </a:r>
            <a:r>
              <a:rPr lang="en-US" dirty="0"/>
              <a:t>to help colleges and universities navigate the </a:t>
            </a:r>
            <a:r>
              <a:rPr lang="en-US" b="1" dirty="0"/>
              <a:t>rapidly evolving digital learning landscape</a:t>
            </a:r>
            <a:r>
              <a:rPr lang="en-US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dirty="0"/>
            </a:br>
            <a:r>
              <a:rPr lang="en-US" dirty="0"/>
              <a:t>The mission of </a:t>
            </a:r>
            <a:r>
              <a:rPr lang="en-US" b="1" dirty="0"/>
              <a:t>ELE</a:t>
            </a:r>
            <a:r>
              <a:rPr lang="en-US" dirty="0"/>
              <a:t> is to help institutions use new technology to </a:t>
            </a:r>
            <a:r>
              <a:rPr lang="en-US" b="1" dirty="0"/>
              <a:t>innovate teaching and learning</a:t>
            </a:r>
            <a:r>
              <a:rPr lang="en-US" dirty="0"/>
              <a:t>, </a:t>
            </a:r>
            <a:r>
              <a:rPr lang="en-US" b="1" dirty="0"/>
              <a:t>empower instructors</a:t>
            </a:r>
            <a:r>
              <a:rPr lang="en-US" dirty="0"/>
              <a:t>, and </a:t>
            </a:r>
            <a:r>
              <a:rPr lang="en-US" b="1" dirty="0"/>
              <a:t>improve student outcomes</a:t>
            </a:r>
            <a:r>
              <a:rPr lang="en-US" dirty="0"/>
              <a:t>—especially for first-generation college students, low-income students, and students of color.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74CA9E-8AD8-9A4D-B00D-D0668149A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7" b="99639" l="4111" r="97878">
                        <a14:foregroundMark x1="31698" y1="39531" x2="38064" y2="40433"/>
                        <a14:foregroundMark x1="38594" y1="39892" x2="46950" y2="31769"/>
                        <a14:foregroundMark x1="46950" y1="31769" x2="57427" y2="34116"/>
                        <a14:foregroundMark x1="57427" y1="34116" x2="61936" y2="47112"/>
                        <a14:foregroundMark x1="61936" y1="47112" x2="58886" y2="60830"/>
                        <a14:foregroundMark x1="58886" y1="60830" x2="48674" y2="64801"/>
                        <a14:foregroundMark x1="48674" y1="64801" x2="40053" y2="55957"/>
                        <a14:foregroundMark x1="40053" y1="55957" x2="37666" y2="42238"/>
                        <a14:foregroundMark x1="37666" y1="42238" x2="38196" y2="40614"/>
                        <a14:foregroundMark x1="23475" y1="81769" x2="33687" y2="77798"/>
                        <a14:foregroundMark x1="33687" y1="77798" x2="40186" y2="88989"/>
                        <a14:foregroundMark x1="40186" y1="88989" x2="32228" y2="99639"/>
                        <a14:foregroundMark x1="32228" y1="99639" x2="24536" y2="88809"/>
                        <a14:foregroundMark x1="24536" y1="88809" x2="24403" y2="79603"/>
                        <a14:foregroundMark x1="84217" y1="43234" x2="94430" y2="40975"/>
                        <a14:foregroundMark x1="94430" y1="40975" x2="99204" y2="53610"/>
                        <a14:foregroundMark x1="99204" y1="53610" x2="91114" y2="62635"/>
                        <a14:foregroundMark x1="83333" y1="55839" x2="82228" y2="54874"/>
                        <a14:foregroundMark x1="91114" y1="62635" x2="83945" y2="56374"/>
                        <a14:foregroundMark x1="82997" y1="51942" x2="85544" y2="42238"/>
                        <a14:foregroundMark x1="94032" y1="41336" x2="97878" y2="55054"/>
                        <a14:foregroundMark x1="97878" y1="55054" x2="93103" y2="61011"/>
                        <a14:foregroundMark x1="60212" y1="12996" x2="67109" y2="2166"/>
                        <a14:foregroundMark x1="67109" y1="2166" x2="77321" y2="8123"/>
                        <a14:foregroundMark x1="77321" y1="8123" x2="77321" y2="13177"/>
                        <a14:foregroundMark x1="64324" y1="3249" x2="71618" y2="2347"/>
                        <a14:foregroundMark x1="42714" y1="11693" x2="49204" y2="2708"/>
                        <a14:foregroundMark x1="49204" y1="2708" x2="56411" y2="8477"/>
                        <a14:foregroundMark x1="57918" y1="10891" x2="54111" y2="22924"/>
                        <a14:foregroundMark x1="54111" y1="22924" x2="45943" y2="20814"/>
                        <a14:foregroundMark x1="21353" y1="14982" x2="27851" y2="2527"/>
                        <a14:foregroundMark x1="27851" y1="2527" x2="37572" y2="8963"/>
                        <a14:foregroundMark x1="37627" y1="9264" x2="35279" y2="23466"/>
                        <a14:foregroundMark x1="35279" y1="23466" x2="24403" y2="18412"/>
                        <a14:foregroundMark x1="24403" y1="18412" x2="21485" y2="12635"/>
                        <a14:foregroundMark x1="17109" y1="30325" x2="27719" y2="27798"/>
                        <a14:foregroundMark x1="27719" y1="27798" x2="30769" y2="41697"/>
                        <a14:foregroundMark x1="30769" y1="41697" x2="18700" y2="44946"/>
                        <a14:foregroundMark x1="18700" y1="44946" x2="15650" y2="31227"/>
                        <a14:foregroundMark x1="15650" y1="31227" x2="16844" y2="29783"/>
                        <a14:foregroundMark x1="2653" y1="44765" x2="13263" y2="44043"/>
                        <a14:foregroundMark x1="13263" y1="44043" x2="18170" y2="57220"/>
                        <a14:foregroundMark x1="18170" y1="57220" x2="7692" y2="62094"/>
                        <a14:foregroundMark x1="7692" y1="62094" x2="4111" y2="48195"/>
                        <a14:foregroundMark x1="4111" y1="48195" x2="6366" y2="43141"/>
                        <a14:foregroundMark x1="68568" y1="31588" x2="78647" y2="25812"/>
                        <a14:foregroundMark x1="78647" y1="25812" x2="85013" y2="37365"/>
                        <a14:foregroundMark x1="85013" y1="37365" x2="76525" y2="47473"/>
                        <a14:foregroundMark x1="69051" y1="38285" x2="68302" y2="37365"/>
                        <a14:foregroundMark x1="76525" y1="47473" x2="69875" y2="39299"/>
                        <a14:foregroundMark x1="68965" y1="33760" x2="69629" y2="30144"/>
                        <a14:foregroundMark x1="68302" y1="37365" x2="68863" y2="34314"/>
                        <a14:foregroundMark x1="43767" y1="83574" x2="54377" y2="83213"/>
                        <a14:foregroundMark x1="54377" y1="83213" x2="56366" y2="83213"/>
                        <a14:foregroundMark x1="67241" y1="84657" x2="69761" y2="84477"/>
                        <a14:foregroundMark x1="23740" y1="86643" x2="28515" y2="86643"/>
                        <a14:foregroundMark x1="32891" y1="89892" x2="37533" y2="90072"/>
                        <a14:foregroundMark x1="25199" y1="9567" x2="25597" y2="17690"/>
                        <a14:foregroundMark x1="26127" y1="12635" x2="26923" y2="17690"/>
                        <a14:foregroundMark x1="67374" y1="62816" x2="68700" y2="65162"/>
                        <a14:foregroundMark x1="63130" y1="82671" x2="73873" y2="82130"/>
                        <a14:foregroundMark x1="73873" y1="82130" x2="71485" y2="96029"/>
                        <a14:foregroundMark x1="71485" y1="96029" x2="63528" y2="88448"/>
                        <a14:foregroundMark x1="41379" y1="83394" x2="50796" y2="89711"/>
                        <a14:foregroundMark x1="50796" y1="89711" x2="56101" y2="85560"/>
                        <a14:foregroundMark x1="71883" y1="60650" x2="72944" y2="69134"/>
                        <a14:foregroundMark x1="69496" y1="35018" x2="72016" y2="33574"/>
                        <a14:foregroundMark x1="70027" y1="37906" x2="71883" y2="37545"/>
                        <a14:foregroundMark x1="17374" y1="64982" x2="26923" y2="70939"/>
                        <a14:foregroundMark x1="26923" y1="70939" x2="32095" y2="66606"/>
                        <a14:foregroundMark x1="63130" y1="48375" x2="81698" y2="50000"/>
                        <a14:backgroundMark x1="1857" y1="3971" x2="18568" y2="14260"/>
                        <a14:backgroundMark x1="79178" y1="3971" x2="88196" y2="14982"/>
                        <a14:backgroundMark x1="88196" y1="14982" x2="93634" y2="28159"/>
                        <a14:backgroundMark x1="93634" y1="28159" x2="87666" y2="38267"/>
                        <a14:backgroundMark x1="79045" y1="99278" x2="85676" y2="87365"/>
                        <a14:backgroundMark x1="85676" y1="87365" x2="88462" y2="72924"/>
                        <a14:backgroundMark x1="88462" y1="72924" x2="96950" y2="85199"/>
                        <a14:backgroundMark x1="96950" y1="85199" x2="92838" y2="94224"/>
                        <a14:backgroundMark x1="38992" y1="98195" x2="49602" y2="97112"/>
                        <a14:backgroundMark x1="49602" y1="97112" x2="58886" y2="97473"/>
                        <a14:backgroundMark x1="33289" y1="26895" x2="36605" y2="35740"/>
                        <a14:backgroundMark x1="38859" y1="3249" x2="41379" y2="17148"/>
                        <a14:backgroundMark x1="41379" y1="17148" x2="47082" y2="28520"/>
                        <a14:backgroundMark x1="55305" y1="1986" x2="59814" y2="9206"/>
                        <a14:backgroundMark x1="59416" y1="18412" x2="53050" y2="29783"/>
                        <a14:backgroundMark x1="53050" y1="29783" x2="53050" y2="29783"/>
                        <a14:backgroundMark x1="61406" y1="33755" x2="68435" y2="26534"/>
                        <a14:backgroundMark x1="63793" y1="45126" x2="68037" y2="44946"/>
                        <a14:backgroundMark x1="83554" y1="43863" x2="83952" y2="43502"/>
                        <a14:backgroundMark x1="83952" y1="43502" x2="84350" y2="42780"/>
                        <a14:backgroundMark x1="63130" y1="51986" x2="68568" y2="52166"/>
                        <a14:backgroundMark x1="79576" y1="53069" x2="82228" y2="54693"/>
                        <a14:backgroundMark x1="81963" y1="57040" x2="82361" y2="57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79" y="860860"/>
            <a:ext cx="4994865" cy="3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9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adaptive courseware?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339" y="3029956"/>
            <a:ext cx="4295225" cy="175437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b="1" dirty="0">
                <a:solidFill>
                  <a:schemeClr val="tx1"/>
                </a:solidFill>
              </a:rPr>
              <a:t>Definition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Adaptive learning systems are online educational systems that modify the presentation of content in response to student performance.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Adaptive systems capture fine-grained data and use feedback loops to create personalized learning pathways. 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2" name="Picture 1" descr="Screen Shot 2019-03-25 at 2.01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714376"/>
            <a:ext cx="6604000" cy="2115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D69EC-0051-5D4D-89A4-C9A6926CD077}"/>
              </a:ext>
            </a:extLst>
          </p:cNvPr>
          <p:cNvSpPr txBox="1"/>
          <p:nvPr/>
        </p:nvSpPr>
        <p:spPr>
          <a:xfrm>
            <a:off x="4572000" y="2753003"/>
            <a:ext cx="4295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/>
              <a:t>How does it work?</a:t>
            </a:r>
          </a:p>
          <a:p>
            <a:pPr fontAlgn="base"/>
            <a:endParaRPr lang="en-US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Students answers to initial questions and assessments generate additional questions and activities to further their mastery of material.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Students can track their own learning and engage in their progress through customized learning dashboards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3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DE77-E877-024F-A313-99687B6A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Lighthouse Institutions</a:t>
            </a:r>
          </a:p>
        </p:txBody>
      </p:sp>
      <p:pic>
        <p:nvPicPr>
          <p:cNvPr id="3" name="Picture 2" descr="Image result for Houston community college logo">
            <a:extLst>
              <a:ext uri="{FF2B5EF4-FFF2-40B4-BE49-F238E27FC236}">
                <a16:creationId xmlns:a16="http://schemas.microsoft.com/office/drawing/2014/main" id="{C638E3F7-D75B-4EDC-9DE4-C365CD01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27" y="2833907"/>
            <a:ext cx="1673845" cy="6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Amarillo community college logo">
            <a:extLst>
              <a:ext uri="{FF2B5EF4-FFF2-40B4-BE49-F238E27FC236}">
                <a16:creationId xmlns:a16="http://schemas.microsoft.com/office/drawing/2014/main" id="{63295AE4-21E6-4DA7-9D57-167350F9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9" y="2395249"/>
            <a:ext cx="908305" cy="5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uyahoga community college logo">
            <a:extLst>
              <a:ext uri="{FF2B5EF4-FFF2-40B4-BE49-F238E27FC236}">
                <a16:creationId xmlns:a16="http://schemas.microsoft.com/office/drawing/2014/main" id="{70D4D2C6-9E98-4236-AF73-3D6A016D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94" y="2450778"/>
            <a:ext cx="857172" cy="65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lorain county community college logo">
            <a:extLst>
              <a:ext uri="{FF2B5EF4-FFF2-40B4-BE49-F238E27FC236}">
                <a16:creationId xmlns:a16="http://schemas.microsoft.com/office/drawing/2014/main" id="{25D3D746-C0C4-4263-A487-97B52872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95" y="2183616"/>
            <a:ext cx="1578449" cy="12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ndian River State college logo">
            <a:extLst>
              <a:ext uri="{FF2B5EF4-FFF2-40B4-BE49-F238E27FC236}">
                <a16:creationId xmlns:a16="http://schemas.microsoft.com/office/drawing/2014/main" id="{DD7F796F-7DF4-4076-94AA-0CF62A36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05" y="3102617"/>
            <a:ext cx="907395" cy="6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broward college logo">
            <a:extLst>
              <a:ext uri="{FF2B5EF4-FFF2-40B4-BE49-F238E27FC236}">
                <a16:creationId xmlns:a16="http://schemas.microsoft.com/office/drawing/2014/main" id="{A9AB5BAA-F767-480B-83F7-3A9B4F258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30" y="2294153"/>
            <a:ext cx="1530743" cy="5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miami dade college">
            <a:extLst>
              <a:ext uri="{FF2B5EF4-FFF2-40B4-BE49-F238E27FC236}">
                <a16:creationId xmlns:a16="http://schemas.microsoft.com/office/drawing/2014/main" id="{DF914248-C9DE-4A48-A978-BC5807DD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35" y="2156539"/>
            <a:ext cx="807248" cy="8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14AB11-7799-4017-861F-53C7FDB3F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63" y="4261698"/>
            <a:ext cx="1032612" cy="481455"/>
          </a:xfrm>
          <a:prstGeom prst="rect">
            <a:avLst/>
          </a:prstGeom>
        </p:spPr>
      </p:pic>
      <p:pic>
        <p:nvPicPr>
          <p:cNvPr id="17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3221FAD-E82E-4D32-8CF6-FD193EE84F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3339" y="3109467"/>
            <a:ext cx="852410" cy="831926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05BC1294-5D94-4C0F-A643-996A8230B9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5104" y="3520457"/>
            <a:ext cx="1914357" cy="339107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32B0BFFF-7E03-437A-948A-A449BEA1A3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8542" y="4173332"/>
            <a:ext cx="1733048" cy="658689"/>
          </a:xfrm>
          <a:prstGeom prst="rect">
            <a:avLst/>
          </a:prstGeom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0B623060-E55A-4D70-BECB-C02C0A7755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593" y="3525430"/>
            <a:ext cx="983421" cy="976996"/>
          </a:xfrm>
          <a:prstGeom prst="rect">
            <a:avLst/>
          </a:prstGeom>
        </p:spPr>
      </p:pic>
      <p:pic>
        <p:nvPicPr>
          <p:cNvPr id="21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673442-A4A7-436D-99C2-56B9A840FE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1956" y="4361055"/>
            <a:ext cx="1594936" cy="548684"/>
          </a:xfrm>
          <a:prstGeom prst="rect">
            <a:avLst/>
          </a:prstGeom>
        </p:spPr>
      </p:pic>
      <p:pic>
        <p:nvPicPr>
          <p:cNvPr id="23" name="Google Shape;517;p99" descr="florida icon.png">
            <a:extLst>
              <a:ext uri="{FF2B5EF4-FFF2-40B4-BE49-F238E27FC236}">
                <a16:creationId xmlns:a16="http://schemas.microsoft.com/office/drawing/2014/main" id="{73F4598E-AF7D-4725-8C57-5EEBB9A2C7C4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597863" y="820915"/>
            <a:ext cx="1516437" cy="147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47;p101" descr="texas icon.png">
            <a:extLst>
              <a:ext uri="{FF2B5EF4-FFF2-40B4-BE49-F238E27FC236}">
                <a16:creationId xmlns:a16="http://schemas.microsoft.com/office/drawing/2014/main" id="{7D94AB9D-2DDD-48F9-AC6F-16E66485EA56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29738" y="846151"/>
            <a:ext cx="1516437" cy="144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36;p100" descr="ohio icon.png">
            <a:extLst>
              <a:ext uri="{FF2B5EF4-FFF2-40B4-BE49-F238E27FC236}">
                <a16:creationId xmlns:a16="http://schemas.microsoft.com/office/drawing/2014/main" id="{9B07964C-CE48-433C-ABE4-4E96A36D8662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843689" y="927485"/>
            <a:ext cx="1317185" cy="1260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01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DB46F3-EC23-4277-8C45-D3AA678E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Preliminary Findings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85AFDF-9936-4F54-A77F-C17081804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64521" y="4148938"/>
            <a:ext cx="5014957" cy="732610"/>
          </a:xfrm>
        </p:spPr>
        <p:txBody>
          <a:bodyPr anchor="t">
            <a:normAutofit/>
          </a:bodyPr>
          <a:lstStyle/>
          <a:p>
            <a:r>
              <a:rPr lang="en-US" sz="1600" dirty="0"/>
              <a:t>Both students and faculty reported fewer transition issues when moving fully online</a:t>
            </a: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6D1E73CB-BC79-784C-8F54-889711981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9" y="911393"/>
            <a:ext cx="2940956" cy="112885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8CFA3-A5CE-884E-B8BE-A77360CB37E5}"/>
              </a:ext>
            </a:extLst>
          </p:cNvPr>
          <p:cNvGrpSpPr/>
          <p:nvPr/>
        </p:nvGrpSpPr>
        <p:grpSpPr>
          <a:xfrm>
            <a:off x="4571999" y="1118037"/>
            <a:ext cx="3791138" cy="1353687"/>
            <a:chOff x="5162618" y="752868"/>
            <a:chExt cx="3791138" cy="1353687"/>
          </a:xfrm>
        </p:grpSpPr>
        <p:pic>
          <p:nvPicPr>
            <p:cNvPr id="6" name="Graphic 5" descr="Classroom">
              <a:extLst>
                <a:ext uri="{FF2B5EF4-FFF2-40B4-BE49-F238E27FC236}">
                  <a16:creationId xmlns:a16="http://schemas.microsoft.com/office/drawing/2014/main" id="{9909EE90-6F48-5F40-ADF4-C06C7904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62618" y="1192155"/>
              <a:ext cx="914400" cy="914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7C6142-FE29-5449-8BB3-55D90877B82A}"/>
                </a:ext>
              </a:extLst>
            </p:cNvPr>
            <p:cNvSpPr/>
            <p:nvPr/>
          </p:nvSpPr>
          <p:spPr>
            <a:xfrm>
              <a:off x="6030224" y="1115693"/>
              <a:ext cx="2923532" cy="985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3C74"/>
                  </a:solidFill>
                  <a:cs typeface="Arial"/>
                </a:rPr>
                <a:t>Learning</a:t>
              </a:r>
            </a:p>
            <a:p>
              <a:pPr marL="171450" lvl="0" indent="-1714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3C74"/>
                  </a:solidFill>
                  <a:cs typeface="Arial"/>
                </a:rPr>
                <a:t>Confidence </a:t>
              </a:r>
            </a:p>
            <a:p>
              <a:pPr marL="171450" lvl="0" indent="-1714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3C74"/>
                  </a:solidFill>
                  <a:cs typeface="Arial"/>
                </a:rPr>
                <a:t>Engagement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0BDD43-F25E-7947-BF60-3D7DFFDE3E92}"/>
                </a:ext>
              </a:extLst>
            </p:cNvPr>
            <p:cNvSpPr/>
            <p:nvPr/>
          </p:nvSpPr>
          <p:spPr>
            <a:xfrm>
              <a:off x="5432795" y="752868"/>
              <a:ext cx="1979584" cy="43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5000"/>
                </a:lnSpc>
              </a:pPr>
              <a:r>
                <a:rPr lang="en-US" sz="2000" b="1" dirty="0">
                  <a:solidFill>
                    <a:srgbClr val="003C74"/>
                  </a:solidFill>
                  <a:cs typeface="Arial"/>
                </a:rPr>
                <a:t>STUDENTS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40A1C9-B77D-8743-B7DC-83D9257F0F41}"/>
              </a:ext>
            </a:extLst>
          </p:cNvPr>
          <p:cNvGrpSpPr/>
          <p:nvPr/>
        </p:nvGrpSpPr>
        <p:grpSpPr>
          <a:xfrm>
            <a:off x="2501157" y="2377648"/>
            <a:ext cx="4601618" cy="1189016"/>
            <a:chOff x="1475399" y="2413875"/>
            <a:chExt cx="4601618" cy="1189016"/>
          </a:xfrm>
        </p:grpSpPr>
        <p:pic>
          <p:nvPicPr>
            <p:cNvPr id="15" name="Graphic 14" descr="Teacher">
              <a:extLst>
                <a:ext uri="{FF2B5EF4-FFF2-40B4-BE49-F238E27FC236}">
                  <a16:creationId xmlns:a16="http://schemas.microsoft.com/office/drawing/2014/main" id="{94348FE3-6EB5-314F-9215-C65EB3602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5399" y="2688491"/>
              <a:ext cx="914400" cy="9144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1662FE-2C9E-2246-B13F-6ECC86C46F37}"/>
                </a:ext>
              </a:extLst>
            </p:cNvPr>
            <p:cNvSpPr/>
            <p:nvPr/>
          </p:nvSpPr>
          <p:spPr>
            <a:xfrm>
              <a:off x="2389798" y="2735328"/>
              <a:ext cx="3687219" cy="677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3C74"/>
                  </a:solidFill>
                  <a:cs typeface="Arial"/>
                </a:rPr>
                <a:t>Faculty Collaboration</a:t>
              </a:r>
            </a:p>
            <a:p>
              <a:pPr marL="171450" lvl="0" indent="-1714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3C74"/>
                  </a:solidFill>
                  <a:cs typeface="Arial"/>
                </a:rPr>
                <a:t>Evidence-Based Teaching Practices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66A434-C8A4-794F-A067-DBE5D868A0A0}"/>
                </a:ext>
              </a:extLst>
            </p:cNvPr>
            <p:cNvSpPr/>
            <p:nvPr/>
          </p:nvSpPr>
          <p:spPr>
            <a:xfrm>
              <a:off x="1475399" y="2413875"/>
              <a:ext cx="3096600" cy="43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5000"/>
                </a:lnSpc>
              </a:pPr>
              <a:r>
                <a:rPr lang="en-US" sz="2000" b="1" dirty="0">
                  <a:solidFill>
                    <a:srgbClr val="003C74"/>
                  </a:solidFill>
                  <a:cs typeface="Arial"/>
                </a:rPr>
                <a:t>FACULTY</a:t>
              </a:r>
            </a:p>
          </p:txBody>
        </p:sp>
      </p:grpSp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9FA19CE7-0223-6049-9165-A052C2BB2C7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003C7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85" b="97351" l="3797" r="89241">
                        <a14:foregroundMark x1="9494" y1="27815" x2="9494" y2="27815"/>
                        <a14:foregroundMark x1="5696" y1="19868" x2="5696" y2="19868"/>
                        <a14:foregroundMark x1="30380" y1="7947" x2="30380" y2="7947"/>
                        <a14:foregroundMark x1="44304" y1="66887" x2="44304" y2="66887"/>
                        <a14:foregroundMark x1="36076" y1="56954" x2="36076" y2="56954"/>
                        <a14:foregroundMark x1="36076" y1="45033" x2="36076" y2="45033"/>
                        <a14:foregroundMark x1="52532" y1="43046" x2="52532" y2="43046"/>
                        <a14:foregroundMark x1="60759" y1="54305" x2="60759" y2="54305"/>
                        <a14:foregroundMark x1="34177" y1="93377" x2="34177" y2="93377"/>
                        <a14:foregroundMark x1="60127" y1="97351" x2="60127" y2="97351"/>
                        <a14:foregroundMark x1="89241" y1="69536" x2="89241" y2="69536"/>
                        <a14:foregroundMark x1="89241" y1="52318" x2="89241" y2="52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26" y="4168083"/>
            <a:ext cx="830995" cy="7941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B6F3911-E513-6641-A5D3-45BC097DFEE3}"/>
              </a:ext>
            </a:extLst>
          </p:cNvPr>
          <p:cNvSpPr/>
          <p:nvPr/>
        </p:nvSpPr>
        <p:spPr>
          <a:xfrm>
            <a:off x="1674654" y="3848686"/>
            <a:ext cx="4086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B74"/>
                </a:solidFill>
              </a:rPr>
              <a:t>COVID-19 Rapid Response</a:t>
            </a:r>
          </a:p>
        </p:txBody>
      </p:sp>
    </p:spTree>
    <p:extLst>
      <p:ext uri="{BB962C8B-B14F-4D97-AF65-F5344CB8AC3E}">
        <p14:creationId xmlns:p14="http://schemas.microsoft.com/office/powerpoint/2010/main" val="241592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CE29E8D-3CD6-445D-B8C4-E9258345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86722"/>
          </a:xfrm>
        </p:spPr>
        <p:txBody>
          <a:bodyPr/>
          <a:lstStyle/>
          <a:p>
            <a:r>
              <a:rPr lang="en-US" dirty="0"/>
              <a:t>Adaptive Courseware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95F3B20-1FC3-44D8-BEE7-2CEE025D24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6342" y="857253"/>
            <a:ext cx="5354781" cy="3988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32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6845C8A-3633-442E-811E-621BB417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5" y="15749"/>
            <a:ext cx="8866909" cy="686722"/>
          </a:xfrm>
        </p:spPr>
        <p:txBody>
          <a:bodyPr anchor="ctr">
            <a:normAutofit/>
          </a:bodyPr>
          <a:lstStyle/>
          <a:p>
            <a:r>
              <a:rPr lang="en-US" sz="2100" dirty="0"/>
              <a:t>The</a:t>
            </a:r>
            <a:br>
              <a:rPr lang="en-US" sz="2100" dirty="0"/>
            </a:br>
            <a:r>
              <a:rPr lang="en-US" sz="2100" dirty="0"/>
              <a:t>Backward Design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572E6E-A4DC-459E-BEA8-17EBAC4F77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64151" y="857250"/>
            <a:ext cx="3618872" cy="398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545673"/>
      </p:ext>
    </p:extLst>
  </p:cSld>
  <p:clrMapOvr>
    <a:masterClrMapping/>
  </p:clrMapOvr>
</p:sld>
</file>

<file path=ppt/theme/theme1.xml><?xml version="1.0" encoding="utf-8"?>
<a:theme xmlns:a="http://schemas.openxmlformats.org/drawingml/2006/main" name="PPT_APLU-ELE">
  <a:themeElements>
    <a:clrScheme name="Every Learner">
      <a:dk1>
        <a:srgbClr val="000000"/>
      </a:dk1>
      <a:lt1>
        <a:srgbClr val="FFFFFF"/>
      </a:lt1>
      <a:dk2>
        <a:srgbClr val="4C4C4E"/>
      </a:dk2>
      <a:lt2>
        <a:srgbClr val="E7E6E6"/>
      </a:lt2>
      <a:accent1>
        <a:srgbClr val="003C74"/>
      </a:accent1>
      <a:accent2>
        <a:srgbClr val="799A01"/>
      </a:accent2>
      <a:accent3>
        <a:srgbClr val="66CCFF"/>
      </a:accent3>
      <a:accent4>
        <a:srgbClr val="CCFFCC"/>
      </a:accent4>
      <a:accent5>
        <a:srgbClr val="001E38"/>
      </a:accent5>
      <a:accent6>
        <a:srgbClr val="3C4D01"/>
      </a:accent6>
      <a:hlink>
        <a:srgbClr val="0000FF"/>
      </a:hlink>
      <a:folHlink>
        <a:srgbClr val="CC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D-ELE_PowerPointTemplate  -  Read-Only" id="{BAEA364E-E4CB-1F4A-8EE3-CCF8F4867C9F}" vid="{CFB79D6F-41EB-4146-949C-C4F6EFC609CA}"/>
    </a:ext>
  </a:extLst>
</a:theme>
</file>

<file path=ppt/theme/theme2.xml><?xml version="1.0" encoding="utf-8"?>
<a:theme xmlns:a="http://schemas.openxmlformats.org/drawingml/2006/main" name="Every Learner">
  <a:themeElements>
    <a:clrScheme name="Every Learner">
      <a:dk1>
        <a:srgbClr val="000000"/>
      </a:dk1>
      <a:lt1>
        <a:srgbClr val="FFFFFF"/>
      </a:lt1>
      <a:dk2>
        <a:srgbClr val="4C4C4E"/>
      </a:dk2>
      <a:lt2>
        <a:srgbClr val="E7E6E6"/>
      </a:lt2>
      <a:accent1>
        <a:srgbClr val="003C74"/>
      </a:accent1>
      <a:accent2>
        <a:srgbClr val="799A01"/>
      </a:accent2>
      <a:accent3>
        <a:srgbClr val="66CCFF"/>
      </a:accent3>
      <a:accent4>
        <a:srgbClr val="CCFFCC"/>
      </a:accent4>
      <a:accent5>
        <a:srgbClr val="001E38"/>
      </a:accent5>
      <a:accent6>
        <a:srgbClr val="3C4D01"/>
      </a:accent6>
      <a:hlink>
        <a:srgbClr val="0000FF"/>
      </a:hlink>
      <a:folHlink>
        <a:srgbClr val="CC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D-ELE_PowerPointTemplate  -  Read-Only" id="{BAEA364E-E4CB-1F4A-8EE3-CCF8F4867C9F}" vid="{840F66DF-66AE-014D-A1A9-CF7795730987}"/>
    </a:ext>
  </a:extLst>
</a:theme>
</file>

<file path=ppt/theme/theme3.xml><?xml version="1.0" encoding="utf-8"?>
<a:theme xmlns:a="http://schemas.openxmlformats.org/drawingml/2006/main" name="2 Corners">
  <a:themeElements>
    <a:clrScheme name="Every Learner">
      <a:dk1>
        <a:srgbClr val="000000"/>
      </a:dk1>
      <a:lt1>
        <a:srgbClr val="FFFFFF"/>
      </a:lt1>
      <a:dk2>
        <a:srgbClr val="4C4C4E"/>
      </a:dk2>
      <a:lt2>
        <a:srgbClr val="E7E6E6"/>
      </a:lt2>
      <a:accent1>
        <a:srgbClr val="003C74"/>
      </a:accent1>
      <a:accent2>
        <a:srgbClr val="799A01"/>
      </a:accent2>
      <a:accent3>
        <a:srgbClr val="66CCFF"/>
      </a:accent3>
      <a:accent4>
        <a:srgbClr val="CCFFCC"/>
      </a:accent4>
      <a:accent5>
        <a:srgbClr val="001E38"/>
      </a:accent5>
      <a:accent6>
        <a:srgbClr val="3C4D01"/>
      </a:accent6>
      <a:hlink>
        <a:srgbClr val="0000FF"/>
      </a:hlink>
      <a:folHlink>
        <a:srgbClr val="CC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D-ELE_PowerPointTemplate  -  Read-Only" id="{BAEA364E-E4CB-1F4A-8EE3-CCF8F4867C9F}" vid="{278E37CD-5121-3E41-8B44-8125AB51BF74}"/>
    </a:ext>
  </a:extLst>
</a:theme>
</file>

<file path=ppt/theme/theme4.xml><?xml version="1.0" encoding="utf-8"?>
<a:theme xmlns:a="http://schemas.openxmlformats.org/drawingml/2006/main" name="Full page">
  <a:themeElements>
    <a:clrScheme name="Every Learner">
      <a:dk1>
        <a:srgbClr val="000000"/>
      </a:dk1>
      <a:lt1>
        <a:srgbClr val="FFFFFF"/>
      </a:lt1>
      <a:dk2>
        <a:srgbClr val="4C4C4E"/>
      </a:dk2>
      <a:lt2>
        <a:srgbClr val="E7E6E6"/>
      </a:lt2>
      <a:accent1>
        <a:srgbClr val="003C74"/>
      </a:accent1>
      <a:accent2>
        <a:srgbClr val="799A01"/>
      </a:accent2>
      <a:accent3>
        <a:srgbClr val="66CCFF"/>
      </a:accent3>
      <a:accent4>
        <a:srgbClr val="CCFFCC"/>
      </a:accent4>
      <a:accent5>
        <a:srgbClr val="001E38"/>
      </a:accent5>
      <a:accent6>
        <a:srgbClr val="3C4D01"/>
      </a:accent6>
      <a:hlink>
        <a:srgbClr val="0000FF"/>
      </a:hlink>
      <a:folHlink>
        <a:srgbClr val="CC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D-ELE_PowerPointTemplate  -  Read-Only" id="{BAEA364E-E4CB-1F4A-8EE3-CCF8F4867C9F}" vid="{1C707F1B-9972-FE4A-9833-1931A3BE8219}"/>
    </a:ext>
  </a:extLst>
</a:theme>
</file>

<file path=ppt/theme/theme5.xml><?xml version="1.0" encoding="utf-8"?>
<a:theme xmlns:a="http://schemas.openxmlformats.org/drawingml/2006/main" name="Footer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TD-ELE_PowerPointTemplate  -  Read-Only" id="{BAEA364E-E4CB-1F4A-8EE3-CCF8F4867C9F}" vid="{B97CCBD9-6B55-7D4D-BA61-1D94D65BC298}"/>
    </a:ext>
  </a:extLst>
</a:theme>
</file>

<file path=ppt/theme/theme6.xml><?xml version="1.0" encoding="utf-8"?>
<a:theme xmlns:a="http://schemas.openxmlformats.org/drawingml/2006/main" name="End slides">
  <a:themeElements>
    <a:clrScheme name="Every Learner">
      <a:dk1>
        <a:srgbClr val="000000"/>
      </a:dk1>
      <a:lt1>
        <a:srgbClr val="FFFFFF"/>
      </a:lt1>
      <a:dk2>
        <a:srgbClr val="4C4C4E"/>
      </a:dk2>
      <a:lt2>
        <a:srgbClr val="E7E6E6"/>
      </a:lt2>
      <a:accent1>
        <a:srgbClr val="003C74"/>
      </a:accent1>
      <a:accent2>
        <a:srgbClr val="799A01"/>
      </a:accent2>
      <a:accent3>
        <a:srgbClr val="66CCFF"/>
      </a:accent3>
      <a:accent4>
        <a:srgbClr val="CCFFCC"/>
      </a:accent4>
      <a:accent5>
        <a:srgbClr val="001E38"/>
      </a:accent5>
      <a:accent6>
        <a:srgbClr val="3C4D01"/>
      </a:accent6>
      <a:hlink>
        <a:srgbClr val="0000FF"/>
      </a:hlink>
      <a:folHlink>
        <a:srgbClr val="CC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D-ELE_PowerPointTemplate  -  Read-Only" id="{BAEA364E-E4CB-1F4A-8EE3-CCF8F4867C9F}" vid="{2B1BB3DD-C8C7-7745-83E3-85F7C068316A}"/>
    </a:ext>
  </a:extLst>
</a:theme>
</file>

<file path=ppt/theme/theme7.xml><?xml version="1.0" encoding="utf-8"?>
<a:theme xmlns:a="http://schemas.openxmlformats.org/drawingml/2006/main" name="Full">
  <a:themeElements>
    <a:clrScheme name="Every Learner">
      <a:dk1>
        <a:srgbClr val="000000"/>
      </a:dk1>
      <a:lt1>
        <a:srgbClr val="FFFFFF"/>
      </a:lt1>
      <a:dk2>
        <a:srgbClr val="4C4C4E"/>
      </a:dk2>
      <a:lt2>
        <a:srgbClr val="E7E6E6"/>
      </a:lt2>
      <a:accent1>
        <a:srgbClr val="003C74"/>
      </a:accent1>
      <a:accent2>
        <a:srgbClr val="799A01"/>
      </a:accent2>
      <a:accent3>
        <a:srgbClr val="66CCFF"/>
      </a:accent3>
      <a:accent4>
        <a:srgbClr val="CCFFCC"/>
      </a:accent4>
      <a:accent5>
        <a:srgbClr val="001E38"/>
      </a:accent5>
      <a:accent6>
        <a:srgbClr val="3C4D01"/>
      </a:accent6>
      <a:hlink>
        <a:srgbClr val="0000FF"/>
      </a:hlink>
      <a:folHlink>
        <a:srgbClr val="CC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D-ELE_PowerPointTemplate  -  Read-Only" id="{BAEA364E-E4CB-1F4A-8EE3-CCF8F4867C9F}" vid="{27B1FB7D-0174-3B41-B0DF-E267C3107E2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487</Words>
  <Application>Microsoft Office PowerPoint</Application>
  <PresentationFormat>On-screen Show (16:9)</PresentationFormat>
  <Paragraphs>53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Wingdings</vt:lpstr>
      <vt:lpstr>Calibri</vt:lpstr>
      <vt:lpstr>PPT_APLU-ELE</vt:lpstr>
      <vt:lpstr>Every Learner</vt:lpstr>
      <vt:lpstr>2 Corners</vt:lpstr>
      <vt:lpstr>Full page</vt:lpstr>
      <vt:lpstr>Footer Bar</vt:lpstr>
      <vt:lpstr>End slides</vt:lpstr>
      <vt:lpstr>Full</vt:lpstr>
      <vt:lpstr>Adopting Adaptive Learning </vt:lpstr>
      <vt:lpstr>Adaptive Learning – MyLab Mastering</vt:lpstr>
      <vt:lpstr>Adaptive Learning – Realizeit</vt:lpstr>
      <vt:lpstr>Every Learner Everywhere</vt:lpstr>
      <vt:lpstr>What is adaptive courseware?</vt:lpstr>
      <vt:lpstr>The Lighthouse Institutions</vt:lpstr>
      <vt:lpstr>Preliminary Findings</vt:lpstr>
      <vt:lpstr>Adaptive Courseware</vt:lpstr>
      <vt:lpstr>The Backward Design Process</vt:lpstr>
      <vt:lpstr>Step 1: Identify Desired Results</vt:lpstr>
      <vt:lpstr>PowerPoint Presentation</vt:lpstr>
      <vt:lpstr>Step 2: Determine Acceptable Evidence</vt:lpstr>
      <vt:lpstr>Step 3: Design Learning Experiences</vt:lpstr>
      <vt:lpstr>PowerPoint Presentation</vt:lpstr>
      <vt:lpstr>Examples of course structures with adaptive courseware</vt:lpstr>
      <vt:lpstr>Leveraging Learning Analytics to Inform Teaching</vt:lpstr>
      <vt:lpstr>Onboarding Students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Adopting Adaptive Learning: EAP Perspectives </dc:title>
  <dc:creator>Rhonda Bobb</dc:creator>
  <cp:lastModifiedBy>Eric Fiero</cp:lastModifiedBy>
  <cp:revision>6</cp:revision>
  <cp:lastPrinted>2021-10-25T20:13:43Z</cp:lastPrinted>
  <dcterms:created xsi:type="dcterms:W3CDTF">2020-11-13T08:01:58Z</dcterms:created>
  <dcterms:modified xsi:type="dcterms:W3CDTF">2021-11-29T19:06:02Z</dcterms:modified>
</cp:coreProperties>
</file>