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3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63" r:id="rId17"/>
    <p:sldId id="26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38" autoAdjust="0"/>
    <p:restoredTop sz="94660"/>
  </p:normalViewPr>
  <p:slideViewPr>
    <p:cSldViewPr snapToGrid="0">
      <p:cViewPr varScale="1">
        <p:scale>
          <a:sx n="52" d="100"/>
          <a:sy n="52" d="100"/>
        </p:scale>
        <p:origin x="90" y="13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06365A-EDA3-471E-B44B-628BBE9D5EE5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C21C4B-6791-4D76-91B8-1C9AE411F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113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EDEC6-2585-4E00-9630-3EB8744F88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04F32E-7EEC-4C1D-904D-C2A653A7B0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EC4604-C762-499F-87A1-0C816DA61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F07B2-6C63-4C05-B55C-F31746BC30CD}" type="datetime1">
              <a:rPr lang="en-US" smtClean="0"/>
              <a:t>1/16/2019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F26067-7E96-4D90-B1EE-45B82404E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6C8B3E-6F68-44F0-9CD9-FB928B836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509D4-BB33-400F-998E-ED205F30B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537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9A60F-18A3-46F3-96F6-60EE5C1C6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BC0483-34D8-4D54-A155-62A0DACAF1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4E55BC-C823-4A63-88FD-1AB0CAE1D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4A34C-43FE-4CC9-B434-9C787E2ACF9A}" type="datetime1">
              <a:rPr lang="en-US" smtClean="0"/>
              <a:t>1/16/2019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AF41DF-9E20-4E14-94DC-91DCF2857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FA33E3-8BE0-4E92-929B-35F3C7C06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509D4-BB33-400F-998E-ED205F30B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069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698021-23DD-436B-8894-4E12AD1340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856BF6-CA49-4CE1-B038-DCA9A915CC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732A7A-DB8E-4FDC-B5C4-12E4E7A71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D5BBC-AB8D-4222-9E49-D09270D2C5AE}" type="datetime1">
              <a:rPr lang="en-US" smtClean="0"/>
              <a:t>1/16/2019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3524B9-C3ED-43FA-9AB5-7F9FFAC02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07EC5-389B-4F60-8E81-EFAB60B0E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509D4-BB33-400F-998E-ED205F30B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602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E287C-53BE-42B8-8166-E5C2A7D21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E5F59B-B78B-49C9-A5C1-EC8F548F08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DD2407-B314-4C32-A9F5-38509409A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DB8C3-F7DA-4A81-A827-777B41A67AC4}" type="datetime1">
              <a:rPr lang="en-US" smtClean="0"/>
              <a:t>1/16/2019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C2424B-338E-476B-ABCE-E5A6DF7AE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C5F1B-B2C6-4B36-9D96-FAAD11327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509D4-BB33-400F-998E-ED205F30B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182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65C07-F385-4EF1-A6B0-BB7762C83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57FB43-6463-4A5B-80B2-67558CD523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459F4D-E7B5-434A-9D52-0BB797474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BF413-2C89-4B83-9B82-28A00115A060}" type="datetime1">
              <a:rPr lang="en-US" smtClean="0"/>
              <a:t>1/16/2019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F71DE8-AC83-4668-ADA1-41E49527E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4DED9-332A-429A-BCF4-17F7D56A1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509D4-BB33-400F-998E-ED205F30B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242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D5963-23BA-463B-A3F0-C8D5B3CF6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65854-3E2D-4691-841D-0F69ECF460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4C3790-1A4C-4FEE-A954-1A7D2D2D0B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CDD6DB-6766-4FC6-A09D-E48026B0E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36C5E-9EE1-47EE-86BE-1109AA78AF31}" type="datetime1">
              <a:rPr lang="en-US" smtClean="0"/>
              <a:t>1/16/2019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EE942C-71D6-4589-AC68-96F388A5C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985F36-C595-41CB-987B-1F2A11198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509D4-BB33-400F-998E-ED205F30B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209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67D25-B7BF-406D-8127-E53839512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AB7D3-C310-4A28-AD9A-6AAA2FA12B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F33AB5-C92B-4C45-A34A-79C8CFEA43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218DD0-2946-4761-B40D-2CD9E6EEF2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515DCA-02AF-4A35-8B29-4C24CEFC3B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122D3D-F063-4BCB-8CFA-18E903D10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24BFB-DD26-4D25-9B19-5AAD28873FFB}" type="datetime1">
              <a:rPr lang="en-US" smtClean="0"/>
              <a:t>1/16/2019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42AB0F-98F0-4DDF-92CE-F11A9CCD6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8A4506-7D7B-419B-A779-2B33A6722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509D4-BB33-400F-998E-ED205F30B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151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EB764-1451-41BA-8DDD-B14247826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606044-A7F1-4941-8D1C-8FECCB656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619E-6F17-49B4-ACBF-95F7D4F19698}" type="datetime1">
              <a:rPr lang="en-US" smtClean="0"/>
              <a:t>1/16/2019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A673AA-9DB9-47C9-BC55-2B23B1B06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BD5D41-7031-4B0E-A3F7-CB92998C9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509D4-BB33-400F-998E-ED205F30B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866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F67A11-770D-4CD9-BC4A-1A1EF4976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C846A-E2F6-42A2-8806-6505417B86E3}" type="datetime1">
              <a:rPr lang="en-US" smtClean="0"/>
              <a:t>1/16/2019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41CC37-A0AC-4129-8487-B883E48CD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0E4150-D176-42BA-94E6-343E894E2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509D4-BB33-400F-998E-ED205F30B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833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8EF5D-41CE-4F94-8D0D-8AD9AAA97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3BC07-CE04-4E1A-AA21-E075D37DB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107AC1-A0AA-4C85-9AC4-91E59C7D4C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C38400-804C-40AC-BB59-B7B3762EB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56184-5E3D-418E-A00D-60ADFE70513D}" type="datetime1">
              <a:rPr lang="en-US" smtClean="0"/>
              <a:t>1/16/2019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2780A3-B2D1-49A6-AC79-4D227717B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4A772A-4346-4A90-A3B5-97D70230E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509D4-BB33-400F-998E-ED205F30B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41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EE1F6-5E94-4CC7-8C2F-9D59CC024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233B41-C7E6-4990-BBF7-1E7E073E42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514336-3A77-4418-818A-45E204F2F2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651BD8-85D9-4654-BC58-95FFB506A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F778D-28ED-47D4-A8D1-63237B21A162}" type="datetime1">
              <a:rPr lang="en-US" smtClean="0"/>
              <a:t>1/16/2019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C706E9-BE07-47CC-BD82-830CD4D4D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00CEBA-7ADE-4D81-9B7F-ABE92C707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509D4-BB33-400F-998E-ED205F30B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813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4A993B-CDEF-4D03-9B1A-3B7AEE96D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F3DD1-EC1D-4091-8370-42AD6929C9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27D20F-D42D-4909-84EC-948640A01A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7A053-8A1E-4F87-86F9-92F72EAD6E85}" type="datetime1">
              <a:rPr lang="en-US" smtClean="0"/>
              <a:t>1/16/2019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CD15C5-04FA-4909-81E5-4314A4C44F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F39FB8-BD51-4552-BDD6-2794936416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509D4-BB33-400F-998E-ED205F30B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542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2.le.ac.uk/offices/lli/case-studies-and-resources/repository/learning-and-teaching-resources/checklist-for-accessible-curriculum-design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tmariotti@mvcc.edu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hyperlink" Target="mailto:oar@mvcc.edu" TargetMode="External"/><Relationship Id="rId4" Type="http://schemas.openxmlformats.org/officeDocument/2006/relationships/hyperlink" Target="https://www.mvcc.edu/accessibility-resource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www.adaactionguide.org/ada-title-ii-requirements" TargetMode="External"/><Relationship Id="rId7" Type="http://schemas.openxmlformats.org/officeDocument/2006/relationships/hyperlink" Target="http://www.cast.org/our-work/about-udl.html#.XARvT2hKjIU" TargetMode="External"/><Relationship Id="rId2" Type="http://schemas.openxmlformats.org/officeDocument/2006/relationships/hyperlink" Target="https://www2.ed.gov/about/offices/list/ocr/docs/hq5269.html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w3.org/TR/WCAG20/" TargetMode="External"/><Relationship Id="rId5" Type="http://schemas.openxmlformats.org/officeDocument/2006/relationships/hyperlink" Target="https://webaim.org/standards/wcag/checklist" TargetMode="External"/><Relationship Id="rId4" Type="http://schemas.openxmlformats.org/officeDocument/2006/relationships/hyperlink" Target="https://www.section508.gov/manage/laws-and-policie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3f31oufqFSM" TargetMode="External"/><Relationship Id="rId6" Type="http://schemas.openxmlformats.org/officeDocument/2006/relationships/image" Target="../media/image8.png"/><Relationship Id="rId5" Type="http://schemas.openxmlformats.org/officeDocument/2006/relationships/hyperlink" Target="https://www.youtube.com/watch?v=3f31oufqFSM" TargetMode="Externa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.org/WAI/intro/usable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ebaccess.berkeley.edu/resources/tips/web-accessibility#accessible-CMS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30EE9-FFF9-4DCC-8384-FE7191711D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AD10ED-D782-4A7A-8649-8AE2032D2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09963"/>
            <a:ext cx="9144000" cy="16557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students working within a group. One student is in a wheelchair. the facilitator is at a white board with information on it. ">
            <a:extLst>
              <a:ext uri="{FF2B5EF4-FFF2-40B4-BE49-F238E27FC236}">
                <a16:creationId xmlns:a16="http://schemas.microsoft.com/office/drawing/2014/main" id="{D109458C-9178-4EB5-A25A-758C11DF0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84355"/>
            <a:ext cx="12192000" cy="6489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794980F-FDEA-4850-8001-05BC1FD5008F}"/>
              </a:ext>
            </a:extLst>
          </p:cNvPr>
          <p:cNvSpPr/>
          <p:nvPr/>
        </p:nvSpPr>
        <p:spPr>
          <a:xfrm>
            <a:off x="6294783" y="463550"/>
            <a:ext cx="5897217" cy="5892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/>
          </a:p>
          <a:p>
            <a:pPr algn="ctr"/>
            <a:r>
              <a:rPr lang="en-US" sz="5400" dirty="0"/>
              <a:t>Accessibility Requirements of Learning</a:t>
            </a:r>
          </a:p>
          <a:p>
            <a:pPr algn="ctr"/>
            <a:r>
              <a:rPr lang="en-US" sz="2400" dirty="0"/>
              <a:t>Prepared by Tamara Mariotti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40D817-CFA9-43C9-BE06-E2C6851055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725" y="1132931"/>
            <a:ext cx="4105275" cy="11186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D350AAF-07FD-40D4-BF13-38EA814AD24E}"/>
              </a:ext>
            </a:extLst>
          </p:cNvPr>
          <p:cNvSpPr txBox="1"/>
          <p:nvPr/>
        </p:nvSpPr>
        <p:spPr>
          <a:xfrm>
            <a:off x="7048500" y="5942599"/>
            <a:ext cx="5143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2019 |Office of Accessibility Resources –PH 104H</a:t>
            </a:r>
            <a:endParaRPr lang="en-US" sz="160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9E602CE-DEB6-4481-B49F-F777CCDBD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35478" y="6356350"/>
            <a:ext cx="818322" cy="365125"/>
          </a:xfrm>
        </p:spPr>
        <p:txBody>
          <a:bodyPr/>
          <a:lstStyle/>
          <a:p>
            <a:r>
              <a:rPr lang="en-US" sz="1600" dirty="0">
                <a:solidFill>
                  <a:schemeClr val="tx1"/>
                </a:solidFill>
              </a:rPr>
              <a:t>Slide </a:t>
            </a:r>
            <a:fld id="{558509D4-BB33-400F-998E-ED205F30B0F3}" type="slidenum">
              <a:rPr lang="en-US" sz="1600" smtClean="0">
                <a:solidFill>
                  <a:schemeClr val="tx1"/>
                </a:solidFill>
              </a:rPr>
              <a:t>1</a:t>
            </a:fld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747227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064" y="222161"/>
            <a:ext cx="9601200" cy="846785"/>
          </a:xfrm>
        </p:spPr>
        <p:txBody>
          <a:bodyPr>
            <a:normAutofit fontScale="90000"/>
          </a:bodyPr>
          <a:lstStyle/>
          <a:p>
            <a:r>
              <a:rPr lang="en-US" sz="6000" dirty="0" smtClean="0"/>
              <a:t>Where is </a:t>
            </a:r>
            <a:r>
              <a:rPr lang="en-US" sz="6000" dirty="0" err="1" smtClean="0"/>
              <a:t>Sensus</a:t>
            </a:r>
            <a:r>
              <a:rPr lang="en-US" sz="6000" dirty="0" smtClean="0"/>
              <a:t> Access?</a:t>
            </a:r>
            <a:endParaRPr lang="en-US" sz="6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743" y="1275009"/>
            <a:ext cx="8849843" cy="5782614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509D4-BB33-400F-998E-ED205F30B0F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63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7206" y="235039"/>
            <a:ext cx="9601200" cy="795270"/>
          </a:xfrm>
        </p:spPr>
        <p:txBody>
          <a:bodyPr/>
          <a:lstStyle/>
          <a:p>
            <a:r>
              <a:rPr lang="en-US" dirty="0" smtClean="0"/>
              <a:t>“Make it Accessible” webpage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555" y="1030309"/>
            <a:ext cx="7729711" cy="571873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509D4-BB33-400F-998E-ED205F30B0F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4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917619"/>
          </a:xfrm>
        </p:spPr>
        <p:txBody>
          <a:bodyPr/>
          <a:lstStyle/>
          <a:p>
            <a:r>
              <a:rPr lang="en-US" dirty="0" smtClean="0"/>
              <a:t>Demonstration: How to use it…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32" y="1603419"/>
            <a:ext cx="8809296" cy="5067837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509D4-BB33-400F-998E-ED205F30B0F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15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Demo- picture format (.JPG)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617" y="1294326"/>
            <a:ext cx="7370289" cy="5756285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509D4-BB33-400F-998E-ED205F30B0F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41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3729" y="281539"/>
            <a:ext cx="10386811" cy="782392"/>
          </a:xfrm>
        </p:spPr>
        <p:txBody>
          <a:bodyPr/>
          <a:lstStyle/>
          <a:p>
            <a:r>
              <a:rPr lang="en-US" dirty="0" smtClean="0"/>
              <a:t>Sent back in 3 minutes to mvcc.edu email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749294" y="1222409"/>
          <a:ext cx="11301470" cy="5421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Document" r:id="rId3" imgW="10686850" imgH="6681518" progId="Word.Document.8">
                  <p:embed/>
                </p:oleObj>
              </mc:Choice>
              <mc:Fallback>
                <p:oleObj name="Document" r:id="rId3" imgW="10686850" imgH="6681518" progId="Word.Document.8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49294" y="1222409"/>
                        <a:ext cx="11301470" cy="5421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509D4-BB33-400F-998E-ED205F30B0F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73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Promote </a:t>
            </a:r>
            <a:r>
              <a:rPr lang="en-US" sz="6000" dirty="0" err="1" smtClean="0"/>
              <a:t>SensusAccess</a:t>
            </a:r>
            <a:r>
              <a:rPr lang="en-US" sz="6000" dirty="0" smtClean="0"/>
              <a:t>!!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Share it with students for preferred learning style needs</a:t>
            </a:r>
          </a:p>
          <a:p>
            <a:r>
              <a:rPr lang="en-US" sz="4400" dirty="0"/>
              <a:t>Offer alternate formats in Blackboard </a:t>
            </a:r>
            <a:r>
              <a:rPr lang="en-US" sz="4400" dirty="0" smtClean="0"/>
              <a:t>courses and the college </a:t>
            </a:r>
            <a:r>
              <a:rPr lang="en-US" sz="4400" dirty="0"/>
              <a:t>website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509D4-BB33-400F-998E-ED205F30B0F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02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l="35000" t="14000" b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148F9-2EDE-4C9A-B2D2-F7CA703B5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6959" y="5252085"/>
            <a:ext cx="4531680" cy="1152643"/>
          </a:xfrm>
        </p:spPr>
        <p:txBody>
          <a:bodyPr>
            <a:normAutofit/>
          </a:bodyPr>
          <a:lstStyle/>
          <a:p>
            <a:r>
              <a:rPr lang="en-US" b="1" dirty="0">
                <a:hlinkClick r:id="rId3"/>
              </a:rPr>
              <a:t>Checklist for Accessibility Curriculum Design</a:t>
            </a:r>
            <a:endParaRPr lang="en-US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905F2C-667D-449C-8039-60FC6FDF61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21409" y="180022"/>
            <a:ext cx="9949182" cy="51435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/>
              <a:t>Evaluate if a Learning Project is Accessible</a:t>
            </a:r>
          </a:p>
          <a:p>
            <a:r>
              <a:rPr lang="en-US" sz="3200" dirty="0"/>
              <a:t>!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4647FD0-6CD8-4A63-A2F0-4A9EDF5937CB}"/>
              </a:ext>
            </a:extLst>
          </p:cNvPr>
          <p:cNvSpPr/>
          <p:nvPr/>
        </p:nvSpPr>
        <p:spPr>
          <a:xfrm>
            <a:off x="0" y="694373"/>
            <a:ext cx="6872287" cy="6163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1AED85-A530-4E1D-9D33-3C69DF9DD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549" y="788132"/>
            <a:ext cx="6100763" cy="57739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latin typeface="Abadi" panose="020B0604020202020204" pitchFamily="34" charset="0"/>
              </a:rPr>
              <a:t>1. Have you anticipated different learning styles, preferences, abilities, and needs? 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latin typeface="Abadi" panose="020B0604020202020204" pitchFamily="34" charset="0"/>
              </a:rPr>
              <a:t>2. Have you allowed students an element of choice in how they learn?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latin typeface="Abadi" panose="020B0604020202020204" pitchFamily="34" charset="0"/>
              </a:rPr>
              <a:t>3. Is the structure of teaching sessions communicated to students in advance or at the start of each session?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latin typeface="Abadi" panose="020B0604020202020204" pitchFamily="34" charset="0"/>
              </a:rPr>
              <a:t>4. Are a variety of assessment options available?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latin typeface="Abadi" panose="020B0604020202020204" pitchFamily="34" charset="0"/>
              </a:rPr>
              <a:t>5. Are course materials accessible, and designed to support different learning styles?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latin typeface="Abadi" panose="020B0604020202020204" pitchFamily="34" charset="0"/>
              </a:rPr>
              <a:t>6. Are session materials made available in advance?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latin typeface="Abadi" panose="020B0604020202020204" pitchFamily="34" charset="0"/>
              </a:rPr>
              <a:t>7. Is key module information disseminated to students in a timely manner?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latin typeface="Abadi" panose="020B0604020202020204" pitchFamily="34" charset="0"/>
              </a:rPr>
              <a:t>8. Are expectations clearly communicated to students?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latin typeface="Abadi" panose="020B0604020202020204" pitchFamily="34" charset="0"/>
              </a:rPr>
              <a:t>9. Are students able to present their own feedback at different stages of the module? (Involve People With Disabilities (PWD) whenever possible)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43C294D-F40A-4FD1-9D8A-4F327DE93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5274" y="6039603"/>
            <a:ext cx="1083365" cy="365125"/>
          </a:xfrm>
        </p:spPr>
        <p:txBody>
          <a:bodyPr/>
          <a:lstStyle/>
          <a:p>
            <a:r>
              <a:rPr lang="en-US" sz="1600" dirty="0">
                <a:solidFill>
                  <a:schemeClr val="tx1"/>
                </a:solidFill>
              </a:rPr>
              <a:t>Slide </a:t>
            </a:r>
            <a:fld id="{558509D4-BB33-400F-998E-ED205F30B0F3}" type="slidenum">
              <a:rPr lang="en-US" sz="1600" smtClean="0">
                <a:solidFill>
                  <a:schemeClr val="tx1"/>
                </a:solidFill>
              </a:rPr>
              <a:t>16</a:t>
            </a:fld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607666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ECD9A33-5789-4BC8-B564-CD578CC46C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32" y="4743964"/>
            <a:ext cx="4889065" cy="13322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C59333-56E1-45F0-A5DE-3350AF4EA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32" y="1531621"/>
            <a:ext cx="8912545" cy="203619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CONTACT </a:t>
            </a:r>
            <a:br>
              <a:rPr lang="en-US" b="1" dirty="0" smtClean="0"/>
            </a:br>
            <a:r>
              <a:rPr lang="en-US" b="1" dirty="0" smtClean="0"/>
              <a:t>the Office of Accessibility Resource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Tamara Mariotti</a:t>
            </a:r>
            <a:r>
              <a:rPr lang="en-US" dirty="0"/>
              <a:t>, Coordinator of Accessibility Resources (PH104H) </a:t>
            </a:r>
            <a:r>
              <a:rPr lang="en-US" dirty="0">
                <a:hlinkClick r:id="rId3"/>
              </a:rPr>
              <a:t>tmariotti@mvcc.edu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	315-731-5702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27FF5C-3921-4D81-9581-AA57BF53FB54}"/>
              </a:ext>
            </a:extLst>
          </p:cNvPr>
          <p:cNvSpPr txBox="1"/>
          <p:nvPr/>
        </p:nvSpPr>
        <p:spPr>
          <a:xfrm>
            <a:off x="5413130" y="4230588"/>
            <a:ext cx="45631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Utica Campus – </a:t>
            </a:r>
          </a:p>
          <a:p>
            <a:r>
              <a:rPr lang="en-US" b="1" dirty="0"/>
              <a:t>Payne Hall 104F</a:t>
            </a:r>
          </a:p>
          <a:p>
            <a:r>
              <a:rPr lang="en-US" b="1" dirty="0"/>
              <a:t>Main phone  315-792-5644</a:t>
            </a:r>
          </a:p>
          <a:p>
            <a:endParaRPr lang="en-US" dirty="0" smtClean="0"/>
          </a:p>
          <a:p>
            <a:r>
              <a:rPr lang="en-US" dirty="0" smtClean="0"/>
              <a:t>Web </a:t>
            </a:r>
            <a:r>
              <a:rPr lang="en-US" dirty="0"/>
              <a:t>Address </a:t>
            </a:r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www.mvcc.edu/accessibility-resources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Email </a:t>
            </a:r>
            <a:r>
              <a:rPr lang="en-US" dirty="0" smtClean="0"/>
              <a:t>address</a:t>
            </a:r>
          </a:p>
          <a:p>
            <a:r>
              <a:rPr lang="en-US" dirty="0" smtClean="0">
                <a:hlinkClick r:id="rId5"/>
              </a:rPr>
              <a:t>oar@mvcc.edu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F4A7E266-E154-4AF1-8369-7331523DB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600" dirty="0">
                <a:solidFill>
                  <a:schemeClr val="tx1"/>
                </a:solidFill>
              </a:rPr>
              <a:t>Slide </a:t>
            </a:r>
            <a:fld id="{558509D4-BB33-400F-998E-ED205F30B0F3}" type="slidenum">
              <a:rPr lang="en-US" sz="1600" smtClean="0">
                <a:solidFill>
                  <a:schemeClr val="tx1"/>
                </a:solidFill>
              </a:rPr>
              <a:t>17</a:t>
            </a:fld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94723" y="868843"/>
            <a:ext cx="4200508" cy="544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976750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 descr="A close up of a computer with a braille note next to the computer">
            <a:extLst>
              <a:ext uri="{FF2B5EF4-FFF2-40B4-BE49-F238E27FC236}">
                <a16:creationId xmlns:a16="http://schemas.microsoft.com/office/drawing/2014/main" id="{09A82DCA-E4B0-4FD1-9EFD-08D68E2309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0414"/>
            <a:ext cx="12192000" cy="6857990"/>
          </a:xfrm>
          <a:prstGeom prst="rect">
            <a:avLst/>
          </a:prstGeom>
        </p:spPr>
      </p:pic>
      <p:sp>
        <p:nvSpPr>
          <p:cNvPr id="15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AD1CBF-7D04-4916-BB42-3960B17BA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901" y="1851436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TODAY'S AGENDA </a:t>
            </a:r>
            <a:br>
              <a:rPr lang="en-US" sz="2800" b="1" dirty="0"/>
            </a:br>
            <a:r>
              <a:rPr lang="en-US" sz="2800" b="1" dirty="0"/>
              <a:t>Let's Talk about Accessible Design for all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6B6EABD-FF1B-4792-90C9-7296DFA71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90" y="3480089"/>
            <a:ext cx="5312742" cy="2892131"/>
          </a:xfrm>
        </p:spPr>
        <p:txBody>
          <a:bodyPr anchor="ctr">
            <a:noAutofit/>
          </a:bodyPr>
          <a:lstStyle/>
          <a:p>
            <a:pPr algn="ctr"/>
            <a:r>
              <a:rPr lang="en-US" sz="2000" b="1" dirty="0"/>
              <a:t>Introduction </a:t>
            </a:r>
          </a:p>
          <a:p>
            <a:pPr algn="ctr"/>
            <a:r>
              <a:rPr lang="en-US" sz="2000" b="1" dirty="0"/>
              <a:t>Major Laws Regarding Accessibility </a:t>
            </a:r>
          </a:p>
          <a:p>
            <a:pPr algn="ctr"/>
            <a:r>
              <a:rPr lang="en-US" sz="2000" b="1" dirty="0"/>
              <a:t>How to "Make It Accessible“</a:t>
            </a:r>
          </a:p>
          <a:p>
            <a:pPr algn="ctr"/>
            <a:r>
              <a:rPr lang="en-US" sz="2000" b="1" dirty="0"/>
              <a:t>Communicate Accessibility Needs for a Project </a:t>
            </a:r>
          </a:p>
          <a:p>
            <a:pPr algn="ctr"/>
            <a:r>
              <a:rPr lang="en-US" sz="2000" b="1" dirty="0"/>
              <a:t>Evaluate if a Learning Project is Accessible</a:t>
            </a:r>
          </a:p>
          <a:p>
            <a:pPr algn="ctr"/>
            <a:r>
              <a:rPr lang="en-US" sz="2000" b="1" dirty="0"/>
              <a:t>Contacts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C08EF2-34BB-4107-9BC8-0E296A567F49}"/>
              </a:ext>
            </a:extLst>
          </p:cNvPr>
          <p:cNvSpPr txBox="1"/>
          <p:nvPr/>
        </p:nvSpPr>
        <p:spPr>
          <a:xfrm>
            <a:off x="7048500" y="541365"/>
            <a:ext cx="5143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2019 |Office of Accessibility Resources – PH 104H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FC2048-97E7-4E6F-8AEB-19E3C8AF7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47512" y="6356350"/>
            <a:ext cx="874645" cy="365125"/>
          </a:xfrm>
        </p:spPr>
        <p:txBody>
          <a:bodyPr/>
          <a:lstStyle/>
          <a:p>
            <a:r>
              <a:rPr lang="en-US" sz="1600" dirty="0">
                <a:solidFill>
                  <a:schemeClr val="bg1"/>
                </a:solidFill>
              </a:rPr>
              <a:t>Slide </a:t>
            </a:r>
            <a:fld id="{558509D4-BB33-400F-998E-ED205F30B0F3}" type="slidenum">
              <a:rPr lang="en-US" sz="1600" smtClean="0">
                <a:solidFill>
                  <a:schemeClr val="bg1"/>
                </a:solidFill>
              </a:rPr>
              <a:t>2</a:t>
            </a:fld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82077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73581-F775-47ED-B53B-8C9385BC6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286074"/>
            <a:ext cx="4953934" cy="872604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Introduction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178B2A8-DD27-4CF1-8A80-09A9D4420B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026" y="1074445"/>
            <a:ext cx="5773267" cy="56046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Accessibility is a right. Everyone—including those with disabilities and those without—can benefit from accessible teaching materials. </a:t>
            </a:r>
          </a:p>
          <a:p>
            <a:pPr marL="0" indent="0">
              <a:buNone/>
            </a:pPr>
            <a:r>
              <a:rPr lang="en-US" sz="2400" dirty="0"/>
              <a:t>Every decision that we make as designers can include or exclude different learners. It is our responsibility to lower these barriers and offer inclusive experiences.  </a:t>
            </a:r>
          </a:p>
          <a:p>
            <a:pPr marL="0" indent="0">
              <a:buNone/>
            </a:pPr>
            <a:r>
              <a:rPr lang="en-US" sz="2400" dirty="0"/>
              <a:t>Many educators are uncertain how to create accessible course materials. There are so many ideas about being user-friendly. This workshop will bring you to the core of not only the legal aspects of accessible design but assist with understanding modern social construct of today's educational pedagogy.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87900AF-3ED0-4C02-A309-3984EBBD20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20">
            <a:extLst>
              <a:ext uri="{FF2B5EF4-FFF2-40B4-BE49-F238E27FC236}">
                <a16:creationId xmlns:a16="http://schemas.microsoft.com/office/drawing/2014/main" id="{8DEDEE5C-3126-4336-A7D4-9277AF5A04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89138" y="559407"/>
            <a:ext cx="5109725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4" descr="Student working on a laptop at a desk with hand on chin, face seems puzzled ">
            <a:extLst>
              <a:ext uri="{FF2B5EF4-FFF2-40B4-BE49-F238E27FC236}">
                <a16:creationId xmlns:a16="http://schemas.microsoft.com/office/drawing/2014/main" id="{458ECEC3-EA03-45E2-AF53-6DE46843F09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39" r="16890" b="-2"/>
          <a:stretch/>
        </p:blipFill>
        <p:spPr>
          <a:xfrm>
            <a:off x="6752844" y="722376"/>
            <a:ext cx="4782312" cy="5413248"/>
          </a:xfrm>
          <a:prstGeom prst="rect">
            <a:avLst/>
          </a:prstGeom>
          <a:effectLst/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2202C-FE63-443D-BEDA-58300BA08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80036" y="6356351"/>
            <a:ext cx="1152938" cy="322746"/>
          </a:xfrm>
        </p:spPr>
        <p:txBody>
          <a:bodyPr/>
          <a:lstStyle/>
          <a:p>
            <a:r>
              <a:rPr lang="en-US" sz="1600" dirty="0">
                <a:solidFill>
                  <a:schemeClr val="tx1"/>
                </a:solidFill>
              </a:rPr>
              <a:t>Slide </a:t>
            </a:r>
            <a:fld id="{558509D4-BB33-400F-998E-ED205F30B0F3}" type="slidenum">
              <a:rPr lang="en-US" sz="1600" smtClean="0">
                <a:solidFill>
                  <a:schemeClr val="tx1"/>
                </a:solidFill>
              </a:rPr>
              <a:t>3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350AAF-07FD-40D4-BF13-38EA814AD24E}"/>
              </a:ext>
            </a:extLst>
          </p:cNvPr>
          <p:cNvSpPr txBox="1"/>
          <p:nvPr/>
        </p:nvSpPr>
        <p:spPr>
          <a:xfrm>
            <a:off x="6752844" y="6348447"/>
            <a:ext cx="45848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2019 |Office of Accessibility Resources –PH 104H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92044565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A0FCD-A3BE-4F74-B942-FC71926B3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1887" y="165893"/>
            <a:ext cx="8370231" cy="173824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Key Accessibility Laws &amp; Guidelines</a:t>
            </a:r>
            <a:br>
              <a:rPr lang="en-US" b="1" dirty="0"/>
            </a:br>
            <a:r>
              <a:rPr lang="en-US" sz="2700" dirty="0"/>
              <a:t>EQUAL ACCESS TO AND PARTICIPATION IN PROGRAMS, SERVICES, &amp; DIGITAL CONTENT</a:t>
            </a:r>
            <a:r>
              <a:rPr lang="en-US" dirty="0"/>
              <a:t/>
            </a:r>
            <a:br>
              <a:rPr lang="en-US" dirty="0"/>
            </a:br>
            <a:endParaRPr lang="en-US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A9E6F9-EC18-4814-A4B0-5D5D83702F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34036" y="1681163"/>
            <a:ext cx="2907127" cy="676275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Accessibility Laws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4C8E59-66D9-44EF-9A33-88B3442E36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45964" y="2500710"/>
            <a:ext cx="3810000" cy="39561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hlinkClick r:id="rId2"/>
              </a:rPr>
              <a:t>Section 504 </a:t>
            </a:r>
            <a:r>
              <a:rPr lang="en-US" sz="2400" dirty="0"/>
              <a:t>of the U.S. Rehabilitation Act of 1973, as amended</a:t>
            </a:r>
          </a:p>
          <a:p>
            <a:pPr marL="0" indent="0">
              <a:buNone/>
            </a:pPr>
            <a:r>
              <a:rPr lang="en-US" sz="2400" dirty="0">
                <a:hlinkClick r:id="rId3"/>
              </a:rPr>
              <a:t>Americans with Disabilities Act </a:t>
            </a:r>
            <a:r>
              <a:rPr lang="en-US" sz="2400" dirty="0"/>
              <a:t>of 1990 (ADA), as amended</a:t>
            </a:r>
          </a:p>
          <a:p>
            <a:pPr marL="0" indent="0">
              <a:buNone/>
            </a:pPr>
            <a:r>
              <a:rPr lang="en-US" sz="2400" dirty="0">
                <a:hlinkClick r:id="rId4"/>
              </a:rPr>
              <a:t>Section 508 </a:t>
            </a:r>
            <a:r>
              <a:rPr lang="en-US" sz="2400" dirty="0"/>
              <a:t>of the U.S. Rehabilitation Act of 1973, as amended suggests following WCAG 2.0 minimum Guidelines </a:t>
            </a:r>
            <a:r>
              <a:rPr lang="en-US" sz="2400" dirty="0">
                <a:hlinkClick r:id="rId5"/>
              </a:rPr>
              <a:t>AA standards</a:t>
            </a:r>
            <a:r>
              <a:rPr lang="en-US" sz="2400" dirty="0"/>
              <a:t>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783F0B-A0F6-492C-AD7E-2B9A2B10BE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215314" y="1681163"/>
            <a:ext cx="3408498" cy="676275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Universal Guidelines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B66D7A-4D77-4A8B-8291-F6BDBB54F2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955964" y="2500709"/>
            <a:ext cx="4140717" cy="3956160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800" dirty="0">
                <a:hlinkClick r:id="rId6"/>
              </a:rPr>
              <a:t>Web Content Accessibility Guidelines (WCAG) 2.0</a:t>
            </a:r>
            <a:endParaRPr lang="en-US" sz="3800" dirty="0"/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The World Wide Web Consortium (W3C) is an international community that develops open standards. The Web Accessibility Initiative (WAI) standard is </a:t>
            </a:r>
          </a:p>
          <a:p>
            <a:pPr marL="0" indent="0">
              <a:buNone/>
            </a:pPr>
            <a:r>
              <a:rPr lang="en-US" sz="3800" dirty="0">
                <a:hlinkClick r:id="rId7"/>
              </a:rPr>
              <a:t>Universal Design for Learning</a:t>
            </a:r>
            <a:endParaRPr lang="en-US" sz="3800" dirty="0"/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Universal design for learning (UDL) is a framework to improve and optimize teaching and learning for all people based on scientific insights into how humans learn.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2" name="Picture 11" descr="Icons for different accessibility needs; interpreting, tactile/braille, hard of hearing, blind, learning needs, physical ">
            <a:extLst>
              <a:ext uri="{FF2B5EF4-FFF2-40B4-BE49-F238E27FC236}">
                <a16:creationId xmlns:a16="http://schemas.microsoft.com/office/drawing/2014/main" id="{B62C9F78-AB16-4A20-8541-18A78282D52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57" y="944770"/>
            <a:ext cx="3810000" cy="530542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2E005DB-BAB5-47C1-BAD9-5CEEB6BC5589}"/>
              </a:ext>
            </a:extLst>
          </p:cNvPr>
          <p:cNvSpPr txBox="1"/>
          <p:nvPr/>
        </p:nvSpPr>
        <p:spPr>
          <a:xfrm>
            <a:off x="95319" y="6456869"/>
            <a:ext cx="5143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2019 |Office of Accessibility Resources – PH 104H</a:t>
            </a:r>
            <a:endParaRPr lang="en-US" sz="1600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482B90A0-E993-4218-9919-EB40A302B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29460" y="6356350"/>
            <a:ext cx="924339" cy="365125"/>
          </a:xfrm>
        </p:spPr>
        <p:txBody>
          <a:bodyPr/>
          <a:lstStyle/>
          <a:p>
            <a:r>
              <a:rPr lang="en-US" sz="1600" dirty="0">
                <a:solidFill>
                  <a:schemeClr val="tx1"/>
                </a:solidFill>
              </a:rPr>
              <a:t>Slide </a:t>
            </a:r>
            <a:fld id="{558509D4-BB33-400F-998E-ED205F30B0F3}" type="slidenum">
              <a:rPr lang="en-US" sz="1600" smtClean="0">
                <a:solidFill>
                  <a:schemeClr val="tx1"/>
                </a:solidFill>
              </a:rPr>
              <a:t>4</a:t>
            </a:fld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278182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0141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C78066-1EA8-4034-92C1-B64847963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9459" y="637853"/>
            <a:ext cx="2754640" cy="3517417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HOW TO “MAKE IT ACCESSIBLE</a:t>
            </a:r>
            <a:r>
              <a:rPr lang="en-US" sz="3600" dirty="0"/>
              <a:t> “</a:t>
            </a:r>
            <a:br>
              <a:rPr lang="en-US" sz="3600" dirty="0"/>
            </a:br>
            <a:r>
              <a:rPr lang="en-US" sz="3600" dirty="0"/>
              <a:t>Click on the video:</a:t>
            </a:r>
          </a:p>
        </p:txBody>
      </p:sp>
      <p:pic>
        <p:nvPicPr>
          <p:cNvPr id="6" name="Online Media 5" title="Web Accessibility Perspectives - Compilation of 10 Topics/Videos">
            <a:hlinkClick r:id="" action="ppaction://media"/>
            <a:extLst>
              <a:ext uri="{FF2B5EF4-FFF2-40B4-BE49-F238E27FC236}">
                <a16:creationId xmlns:a16="http://schemas.microsoft.com/office/drawing/2014/main" id="{AF97E3E4-52A0-43DF-8C83-4E80DAEFD11E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50510" y="914920"/>
            <a:ext cx="8938949" cy="5028159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FBA91F-10F4-4C5E-AF3C-41941C6B0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600" dirty="0">
                <a:solidFill>
                  <a:schemeClr val="tx1"/>
                </a:solidFill>
              </a:rPr>
              <a:t>Slide </a:t>
            </a:r>
            <a:fld id="{558509D4-BB33-400F-998E-ED205F30B0F3}" type="slidenum">
              <a:rPr lang="en-US" sz="1600" smtClean="0">
                <a:solidFill>
                  <a:schemeClr val="tx1"/>
                </a:solidFill>
              </a:rPr>
              <a:t>5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9BB765-A6E6-4DDF-9DA3-293355230B34}"/>
              </a:ext>
            </a:extLst>
          </p:cNvPr>
          <p:cNvSpPr txBox="1"/>
          <p:nvPr/>
        </p:nvSpPr>
        <p:spPr>
          <a:xfrm>
            <a:off x="4339526" y="5965048"/>
            <a:ext cx="5131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https://www.youtube.com/watch?v=3f31oufqFSM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276" y="6356349"/>
            <a:ext cx="5175953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141183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37B0B-6E41-4A7C-8564-8694AE8E0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87" y="152137"/>
            <a:ext cx="4026010" cy="167660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400" b="1" dirty="0"/>
              <a:t>Design Distinctions &amp; Overlaps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7D35D2-4E36-47D7-A4A4-2A716FB0BA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10267" y="2093844"/>
            <a:ext cx="3990130" cy="4129976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r>
              <a:rPr lang="en-US" sz="2600" b="1" dirty="0"/>
              <a:t>Accessibility</a:t>
            </a:r>
          </a:p>
          <a:p>
            <a:r>
              <a:rPr lang="en-US" sz="1900" dirty="0"/>
              <a:t>Accessibility addresses discriminatory aspects related to equivalent user experience for people with disabilities.</a:t>
            </a:r>
          </a:p>
          <a:p>
            <a:r>
              <a:rPr lang="en-US" sz="2600" b="1" dirty="0"/>
              <a:t>Usability</a:t>
            </a:r>
          </a:p>
          <a:p>
            <a:r>
              <a:rPr lang="en-US" sz="1900" dirty="0"/>
              <a:t>Usability and user experience design is about designing products to be effective, efficient, and satisfying.</a:t>
            </a:r>
          </a:p>
          <a:p>
            <a:r>
              <a:rPr lang="en-US" sz="2600" b="1" dirty="0"/>
              <a:t>Inclusion</a:t>
            </a:r>
          </a:p>
          <a:p>
            <a:r>
              <a:rPr lang="en-US" sz="1900" dirty="0"/>
              <a:t>Inclusive design, universal design, and design for all involves designing products, such as websites, to be usable by everyone to the greatest extent possible, without the need for adaptation.</a:t>
            </a:r>
          </a:p>
        </p:txBody>
      </p:sp>
      <p:pic>
        <p:nvPicPr>
          <p:cNvPr id="6" name="Content Placeholder 5" descr="A close up of a keyboard with the wheelchair accessibility icon on the enter key&#10;&#10;">
            <a:extLst>
              <a:ext uri="{FF2B5EF4-FFF2-40B4-BE49-F238E27FC236}">
                <a16:creationId xmlns:a16="http://schemas.microsoft.com/office/drawing/2014/main" id="{80555E86-9D84-413E-9613-20E6BB9EFA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0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D830548-6E99-43B3-AA78-89DD78A17004}"/>
              </a:ext>
            </a:extLst>
          </p:cNvPr>
          <p:cNvSpPr txBox="1"/>
          <p:nvPr/>
        </p:nvSpPr>
        <p:spPr>
          <a:xfrm>
            <a:off x="332250" y="6304258"/>
            <a:ext cx="4026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https://www.w3.org/WAI/intro/usable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D3F371-1400-4D68-838B-A2CBCDE3E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0159" y="6382921"/>
            <a:ext cx="831574" cy="365125"/>
          </a:xfrm>
        </p:spPr>
        <p:txBody>
          <a:bodyPr/>
          <a:lstStyle/>
          <a:p>
            <a:r>
              <a:rPr lang="en-US" sz="1600" dirty="0">
                <a:solidFill>
                  <a:schemeClr val="tx1"/>
                </a:solidFill>
              </a:rPr>
              <a:t>Slide </a:t>
            </a:r>
            <a:fld id="{558509D4-BB33-400F-998E-ED205F30B0F3}" type="slidenum">
              <a:rPr lang="en-US" sz="1600" smtClean="0">
                <a:solidFill>
                  <a:schemeClr val="tx1"/>
                </a:solidFill>
              </a:rPr>
              <a:t>6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5BEA80-9834-4412-8395-7C5FD69ABAC6}"/>
              </a:ext>
            </a:extLst>
          </p:cNvPr>
          <p:cNvSpPr txBox="1"/>
          <p:nvPr/>
        </p:nvSpPr>
        <p:spPr>
          <a:xfrm>
            <a:off x="5084739" y="6396206"/>
            <a:ext cx="5143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2019 |Office of Accessibility Resources – PH 104H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20934949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3BBAC-D2B6-492B-AFDB-09F21FA73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00075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hlinkClick r:id="rId2"/>
              </a:rPr>
              <a:t>Top Ten Tips for Web Accessibility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 descr="A hand holding a tablet with an e-text on the screen, and a textbook on the table.&#10;&#10;">
            <a:extLst>
              <a:ext uri="{FF2B5EF4-FFF2-40B4-BE49-F238E27FC236}">
                <a16:creationId xmlns:a16="http://schemas.microsoft.com/office/drawing/2014/main" id="{E238D74A-2217-4E65-A92B-7F7C415137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" r="617" b="3"/>
          <a:stretch/>
        </p:blipFill>
        <p:spPr>
          <a:xfrm>
            <a:off x="328930" y="1843881"/>
            <a:ext cx="6510020" cy="4462462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275CC8-7F5A-4ADA-ADA5-E4386E0D9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8950" y="87312"/>
            <a:ext cx="5162550" cy="6683376"/>
          </a:xfrm>
        </p:spPr>
        <p:txBody>
          <a:bodyPr>
            <a:noAutofit/>
          </a:bodyPr>
          <a:lstStyle/>
          <a:p>
            <a:r>
              <a:rPr lang="en-US" sz="2200" dirty="0"/>
              <a:t>Choose a content management system that supports accessibility</a:t>
            </a:r>
          </a:p>
          <a:p>
            <a:r>
              <a:rPr lang="en-US" sz="2200" dirty="0"/>
              <a:t>Use headings correctly to organize the structure of your content</a:t>
            </a:r>
          </a:p>
          <a:p>
            <a:r>
              <a:rPr lang="en-US" sz="2200" dirty="0"/>
              <a:t>Include proper alt text for images</a:t>
            </a:r>
          </a:p>
          <a:p>
            <a:r>
              <a:rPr lang="en-US" sz="2200" dirty="0"/>
              <a:t>Give your links unique and descriptive names</a:t>
            </a:r>
          </a:p>
          <a:p>
            <a:r>
              <a:rPr lang="en-US" sz="2200" dirty="0"/>
              <a:t>Use color with care</a:t>
            </a:r>
          </a:p>
          <a:p>
            <a:r>
              <a:rPr lang="en-US" sz="2200" dirty="0"/>
              <a:t>Design your forms for accessibility</a:t>
            </a:r>
          </a:p>
          <a:p>
            <a:r>
              <a:rPr lang="en-US" sz="2200" dirty="0"/>
              <a:t>Use tables for tabular data, not for layout</a:t>
            </a:r>
          </a:p>
          <a:p>
            <a:r>
              <a:rPr lang="en-US" sz="2200" dirty="0"/>
              <a:t>Ensure that all content can be accessed with the keyboard alone in a logical way</a:t>
            </a:r>
          </a:p>
          <a:p>
            <a:r>
              <a:rPr lang="en-US" sz="2200" dirty="0"/>
              <a:t>Use ARIA roles and landmarks (but only when necessary)</a:t>
            </a:r>
          </a:p>
          <a:p>
            <a:r>
              <a:rPr lang="en-US" sz="2200" dirty="0"/>
              <a:t>Make dynamic content accessible  &amp; create an accessibility statement so someone can reach you if there are concerns or problems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5027AC-9023-4CA8-A01A-8C9793BE279E}"/>
              </a:ext>
            </a:extLst>
          </p:cNvPr>
          <p:cNvSpPr txBox="1"/>
          <p:nvPr/>
        </p:nvSpPr>
        <p:spPr>
          <a:xfrm>
            <a:off x="838200" y="6432134"/>
            <a:ext cx="5143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2019 |Office of Accessibility Resources –PH 104H</a:t>
            </a:r>
            <a:endParaRPr lang="en-US" sz="1600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1319361-9C91-4305-A6FF-B78EDA04A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0170" y="6405563"/>
            <a:ext cx="871330" cy="365125"/>
          </a:xfrm>
        </p:spPr>
        <p:txBody>
          <a:bodyPr/>
          <a:lstStyle/>
          <a:p>
            <a:r>
              <a:rPr lang="en-US" sz="1600" dirty="0">
                <a:solidFill>
                  <a:schemeClr val="tx1"/>
                </a:solidFill>
              </a:rPr>
              <a:t>Slide </a:t>
            </a:r>
            <a:fld id="{558509D4-BB33-400F-998E-ED205F30B0F3}" type="slidenum">
              <a:rPr lang="en-US" sz="1600" smtClean="0">
                <a:solidFill>
                  <a:schemeClr val="tx1"/>
                </a:solidFill>
              </a:rPr>
              <a:t>7</a:t>
            </a:fld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996226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specific Tools do we have at MVCC?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SENSUS Access</a:t>
            </a:r>
          </a:p>
          <a:p>
            <a:r>
              <a:rPr lang="en-US" dirty="0" smtClean="0"/>
              <a:t>Read &amp; Write Gold</a:t>
            </a:r>
          </a:p>
          <a:p>
            <a:r>
              <a:rPr lang="en-US" dirty="0" smtClean="0"/>
              <a:t>Video Captioning </a:t>
            </a:r>
          </a:p>
          <a:p>
            <a:r>
              <a:rPr lang="en-US" dirty="0"/>
              <a:t>CART </a:t>
            </a:r>
            <a:r>
              <a:rPr lang="en-US" dirty="0" smtClean="0"/>
              <a:t>(Communication </a:t>
            </a:r>
            <a:r>
              <a:rPr lang="en-US" dirty="0"/>
              <a:t>Access Real-time </a:t>
            </a:r>
            <a:r>
              <a:rPr lang="en-US" dirty="0" smtClean="0"/>
              <a:t>Translation) services </a:t>
            </a:r>
          </a:p>
          <a:p>
            <a:r>
              <a:rPr lang="en-US" dirty="0" smtClean="0"/>
              <a:t>Video Description</a:t>
            </a:r>
          </a:p>
          <a:p>
            <a:r>
              <a:rPr lang="en-US" dirty="0" smtClean="0"/>
              <a:t>Braille Request</a:t>
            </a:r>
          </a:p>
          <a:p>
            <a:r>
              <a:rPr lang="en-US" dirty="0" smtClean="0"/>
              <a:t>Audio books/E-Text</a:t>
            </a:r>
          </a:p>
          <a:p>
            <a:r>
              <a:rPr lang="en-US" dirty="0" smtClean="0"/>
              <a:t>Converting PowerPoint</a:t>
            </a:r>
          </a:p>
          <a:p>
            <a:r>
              <a:rPr lang="en-US" dirty="0" smtClean="0"/>
              <a:t>Etcetera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600" dirty="0" smtClean="0"/>
              <a:t>Slide </a:t>
            </a:r>
            <a:fld id="{558509D4-BB33-400F-998E-ED205F30B0F3}" type="slidenum">
              <a:rPr lang="en-US" sz="1600" smtClean="0"/>
              <a:t>8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16025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87" r="38531"/>
          <a:stretch/>
        </p:blipFill>
        <p:spPr>
          <a:xfrm>
            <a:off x="6005246" y="1505529"/>
            <a:ext cx="3487306" cy="3157871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10" b="16667"/>
          <a:stretch/>
        </p:blipFill>
        <p:spPr>
          <a:xfrm>
            <a:off x="9598877" y="1391198"/>
            <a:ext cx="2264733" cy="338653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-126124" y="-73572"/>
            <a:ext cx="5507421" cy="70209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99521" y="312256"/>
            <a:ext cx="3855720" cy="2157884"/>
          </a:xfrm>
        </p:spPr>
        <p:txBody>
          <a:bodyPr>
            <a:normAutofit fontScale="90000"/>
          </a:bodyPr>
          <a:lstStyle/>
          <a:p>
            <a:r>
              <a:rPr lang="en-US" sz="6000" dirty="0" smtClean="0">
                <a:solidFill>
                  <a:schemeClr val="tx1"/>
                </a:solidFill>
              </a:rPr>
              <a:t>What is </a:t>
            </a:r>
            <a:r>
              <a:rPr lang="en-US" sz="6000" dirty="0" err="1" smtClean="0"/>
              <a:t>Sensus</a:t>
            </a:r>
            <a:r>
              <a:rPr lang="en-US" sz="6000" dirty="0" smtClean="0"/>
              <a:t> Access</a:t>
            </a:r>
            <a:r>
              <a:rPr lang="en-US" sz="6000" dirty="0" smtClean="0">
                <a:solidFill>
                  <a:schemeClr val="tx1"/>
                </a:solidFill>
              </a:rPr>
              <a:t>?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>
          <a:xfrm>
            <a:off x="269128" y="2470140"/>
            <a:ext cx="4510367" cy="411141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Self-service, conversion tool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Converts PDF’s, </a:t>
            </a:r>
            <a:r>
              <a:rPr lang="en-US" sz="2800" dirty="0" smtClean="0"/>
              <a:t>JPEGS, PowerPoints, and </a:t>
            </a:r>
            <a:r>
              <a:rPr lang="en-US" sz="2800" dirty="0"/>
              <a:t>other files into text files, </a:t>
            </a:r>
            <a:r>
              <a:rPr lang="en-US" sz="2800" dirty="0" smtClean="0"/>
              <a:t>MP3s, digital braille, EPUB, and </a:t>
            </a:r>
            <a:r>
              <a:rPr lang="en-US" sz="2800" dirty="0"/>
              <a:t>more…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509D4-BB33-400F-998E-ED205F30B0F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44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311</TotalTime>
  <Words>812</Words>
  <Application>Microsoft Office PowerPoint</Application>
  <PresentationFormat>Widescreen</PresentationFormat>
  <Paragraphs>110</Paragraphs>
  <Slides>17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Abadi</vt:lpstr>
      <vt:lpstr>Arial</vt:lpstr>
      <vt:lpstr>Calibri</vt:lpstr>
      <vt:lpstr>Calibri Light</vt:lpstr>
      <vt:lpstr>Office Theme</vt:lpstr>
      <vt:lpstr>Document</vt:lpstr>
      <vt:lpstr>PowerPoint Presentation</vt:lpstr>
      <vt:lpstr>TODAY'S AGENDA  Let's Talk about Accessible Design for all</vt:lpstr>
      <vt:lpstr>Introduction</vt:lpstr>
      <vt:lpstr>Key Accessibility Laws &amp; Guidelines EQUAL ACCESS TO AND PARTICIPATION IN PROGRAMS, SERVICES, &amp; DIGITAL CONTENT </vt:lpstr>
      <vt:lpstr>HOW TO “MAKE IT ACCESSIBLE “ Click on the video:</vt:lpstr>
      <vt:lpstr>Design Distinctions &amp; Overlaps</vt:lpstr>
      <vt:lpstr>Top Ten Tips for Web Accessibility</vt:lpstr>
      <vt:lpstr>What specific Tools do we have at MVCC?</vt:lpstr>
      <vt:lpstr>What is Sensus Access?</vt:lpstr>
      <vt:lpstr>Where is Sensus Access?</vt:lpstr>
      <vt:lpstr>“Make it Accessible” webpage</vt:lpstr>
      <vt:lpstr>Demonstration: How to use it…</vt:lpstr>
      <vt:lpstr>Demo- picture format (.JPG)</vt:lpstr>
      <vt:lpstr>Sent back in 3 minutes to mvcc.edu email</vt:lpstr>
      <vt:lpstr>Promote SensusAccess!!</vt:lpstr>
      <vt:lpstr>Checklist for Accessibility Curriculum Design</vt:lpstr>
      <vt:lpstr>CONTACT  the Office of Accessibility Resource Tamara Mariotti, Coordinator of Accessibility Resources (PH104H) tmariotti@mvcc.edu  315-731-5702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Tamara Mariotti</dc:creator>
  <cp:lastModifiedBy>Windows User</cp:lastModifiedBy>
  <cp:revision>38</cp:revision>
  <dcterms:created xsi:type="dcterms:W3CDTF">2018-12-03T00:15:08Z</dcterms:created>
  <dcterms:modified xsi:type="dcterms:W3CDTF">2019-01-16T21:45:07Z</dcterms:modified>
</cp:coreProperties>
</file>