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2"/>
  </p:sldMasterIdLst>
  <p:notesMasterIdLst>
    <p:notesMasterId r:id="rId21"/>
  </p:notesMasterIdLst>
  <p:handoutMasterIdLst>
    <p:handoutMasterId r:id="rId22"/>
  </p:handoutMasterIdLst>
  <p:sldIdLst>
    <p:sldId id="256" r:id="rId3"/>
    <p:sldId id="273" r:id="rId4"/>
    <p:sldId id="275" r:id="rId5"/>
    <p:sldId id="283" r:id="rId6"/>
    <p:sldId id="277" r:id="rId7"/>
    <p:sldId id="262" r:id="rId8"/>
    <p:sldId id="263" r:id="rId9"/>
    <p:sldId id="270" r:id="rId10"/>
    <p:sldId id="290" r:id="rId11"/>
    <p:sldId id="284" r:id="rId12"/>
    <p:sldId id="285" r:id="rId13"/>
    <p:sldId id="286" r:id="rId14"/>
    <p:sldId id="292" r:id="rId15"/>
    <p:sldId id="287" r:id="rId16"/>
    <p:sldId id="291" r:id="rId17"/>
    <p:sldId id="288" r:id="rId18"/>
    <p:sldId id="264" r:id="rId19"/>
    <p:sldId id="282" r:id="rId20"/>
  </p:sldIdLst>
  <p:sldSz cx="12188825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5013" autoAdjust="0"/>
  </p:normalViewPr>
  <p:slideViewPr>
    <p:cSldViewPr>
      <p:cViewPr varScale="1">
        <p:scale>
          <a:sx n="74" d="100"/>
          <a:sy n="74" d="100"/>
        </p:scale>
        <p:origin x="120" y="6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2838" y="10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0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r">
              <a:defRPr sz="1200"/>
            </a:lvl1pPr>
          </a:lstStyle>
          <a:p>
            <a:fld id="{7C6ACB66-EAB9-4D45-9F9C-28EA120D791D}" type="datetimeFigureOut">
              <a:rPr lang="en-US"/>
              <a:t>1/17/2018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669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r">
              <a:defRPr sz="1200"/>
            </a:lvl1pPr>
          </a:lstStyle>
          <a:p>
            <a:fld id="{92837A6B-DAA4-4C2D-AEAB-4E9E7009579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154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r">
              <a:defRPr sz="1200"/>
            </a:lvl1pPr>
          </a:lstStyle>
          <a:p>
            <a:fld id="{F879D970-AC71-40CF-8717-2E4EAB5207AF}" type="datetimeFigureOut">
              <a:rPr lang="en-US"/>
              <a:t>1/17/2018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2" tIns="46241" rIns="92482" bIns="46241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2" tIns="46241" rIns="92482" bIns="46241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9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r">
              <a:defRPr sz="1200"/>
            </a:lvl1pPr>
          </a:lstStyle>
          <a:p>
            <a:fld id="{03266150-FA26-45B5-BF0B-186B42A09DC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4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828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92150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4828"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8539" y="2514601"/>
            <a:ext cx="8913077" cy="2262781"/>
          </a:xfrm>
        </p:spPr>
        <p:txBody>
          <a:bodyPr anchor="b">
            <a:normAutofit/>
          </a:bodyPr>
          <a:lstStyle>
            <a:lvl1pPr>
              <a:defRPr sz="53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8539" y="4777380"/>
            <a:ext cx="8913077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744198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4529541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4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609600"/>
            <a:ext cx="8913077" cy="311704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4354046"/>
            <a:ext cx="891307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31781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3244140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3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207" y="609600"/>
            <a:ext cx="8391740" cy="289560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4159" y="3505200"/>
            <a:ext cx="7534591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4354046"/>
            <a:ext cx="891307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7" y="31781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3244140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010" y="648005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1958" y="290530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1495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9" y="2438401"/>
            <a:ext cx="8913078" cy="2724845"/>
          </a:xfrm>
        </p:spPr>
        <p:txBody>
          <a:bodyPr anchor="b">
            <a:normAutofit/>
          </a:bodyPr>
          <a:lstStyle>
            <a:lvl1pPr algn="l">
              <a:defRPr sz="47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181600"/>
            <a:ext cx="8913078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207" y="609600"/>
            <a:ext cx="8391740" cy="289560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8538" y="4343400"/>
            <a:ext cx="8913078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181600"/>
            <a:ext cx="8913078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010" y="648005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1958" y="290530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4028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627407"/>
            <a:ext cx="8913077" cy="2880020"/>
          </a:xfrm>
        </p:spPr>
        <p:txBody>
          <a:bodyPr anchor="ctr">
            <a:normAutofit/>
          </a:bodyPr>
          <a:lstStyle>
            <a:lvl1pPr algn="l">
              <a:defRPr sz="47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8538" y="4343400"/>
            <a:ext cx="8913078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181600"/>
            <a:ext cx="8913078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68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6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2392" y="627406"/>
            <a:ext cx="2207026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8538" y="627406"/>
            <a:ext cx="6475313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3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250" y="624110"/>
            <a:ext cx="8909366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8538" y="2133600"/>
            <a:ext cx="8913078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1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2058750"/>
            <a:ext cx="8913077" cy="1468800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3530129"/>
            <a:ext cx="8913077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31781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3244140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16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8538" y="2133600"/>
            <a:ext cx="4312741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88874" y="2126222"/>
            <a:ext cx="4312741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787783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0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8608" y="1972703"/>
            <a:ext cx="3991692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8538" y="2548966"/>
            <a:ext cx="4341762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4674" y="1969475"/>
            <a:ext cx="3997960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5091" y="2545738"/>
            <a:ext cx="433754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787783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14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8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11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446088"/>
            <a:ext cx="3504286" cy="976312"/>
          </a:xfrm>
        </p:spPr>
        <p:txBody>
          <a:bodyPr anchor="b"/>
          <a:lstStyle>
            <a:lvl1pPr algn="l">
              <a:defRPr sz="19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1365" y="446089"/>
            <a:ext cx="5180251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8" y="1598613"/>
            <a:ext cx="3504286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8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9" y="4800600"/>
            <a:ext cx="891307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8538" y="634965"/>
            <a:ext cx="8913078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367338"/>
            <a:ext cx="891307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5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0773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14" y="-786"/>
            <a:ext cx="2356060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32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249" y="624110"/>
            <a:ext cx="8909366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2133600"/>
            <a:ext cx="8913078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58914" y="6130437"/>
            <a:ext cx="1145984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66975-C014-42E5-BFA6-B8D5FDD3B81F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538" y="6135809"/>
            <a:ext cx="7618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674" y="787783"/>
            <a:ext cx="77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99">
                <a:solidFill>
                  <a:srgbClr val="FEFFFF"/>
                </a:solidFill>
              </a:defRPr>
            </a:lvl1pPr>
          </a:lstStyle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9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vcc.edu/online-student-support/ensemble-vide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ireland@mvcc.edu" TargetMode="External"/><Relationship Id="rId2" Type="http://schemas.openxmlformats.org/officeDocument/2006/relationships/hyperlink" Target="mailto:asafizadeh@mvcc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otis@mvcc.edu" TargetMode="External"/><Relationship Id="rId4" Type="http://schemas.openxmlformats.org/officeDocument/2006/relationships/hyperlink" Target="mailto:tmariotti@mvcc.edu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vcc-video.mvcc.edu/app/Default.asp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youtube.com/watch?v=UrvaSqN76h4" TargetMode="Externa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jireland@mvcc.edu" TargetMode="External"/><Relationship Id="rId2" Type="http://schemas.openxmlformats.org/officeDocument/2006/relationships/hyperlink" Target="mailto:asafizadeh@mvcc.ed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dotis@mvcc.edu" TargetMode="External"/><Relationship Id="rId4" Type="http://schemas.openxmlformats.org/officeDocument/2006/relationships/hyperlink" Target="mailto:tmariotti@mvcc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gtftUCmyw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T5AsjzgIC4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L4biM7O9w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vcc.kanopystreaming.com/" TargetMode="External"/><Relationship Id="rId2" Type="http://schemas.openxmlformats.org/officeDocument/2006/relationships/hyperlink" Target="https://ezproxy.mvcc.edu/login?url=http://digital.films.com/portalplaylists.aspx?cid=1637&amp;aid=10690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vcc-video.mvcc.edu/app/Library.asp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Captioning </a:t>
            </a:r>
            <a:br>
              <a:rPr lang="en-US" dirty="0"/>
            </a:br>
            <a:r>
              <a:rPr lang="en-US" dirty="0"/>
              <a:t>&amp;Video Compliance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January Institute 2018</a:t>
            </a:r>
          </a:p>
        </p:txBody>
      </p:sp>
    </p:spTree>
    <p:extLst>
      <p:ext uri="{BB962C8B-B14F-4D97-AF65-F5344CB8AC3E}">
        <p14:creationId xmlns:p14="http://schemas.microsoft.com/office/powerpoint/2010/main" val="11617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MVCC’s Academic Video Library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8538" y="2133600"/>
            <a:ext cx="8913078" cy="3581400"/>
          </a:xfrm>
        </p:spPr>
        <p:txBody>
          <a:bodyPr/>
          <a:lstStyle/>
          <a:p>
            <a:r>
              <a:rPr lang="en-US" dirty="0"/>
              <a:t>The Academic Video Library is a designated central repository for archiving, organizing, and searching MVCC academic videos</a:t>
            </a:r>
          </a:p>
          <a:p>
            <a:r>
              <a:rPr lang="en-US" dirty="0"/>
              <a:t>Digital libraries are large in memory size and easier to retrieve in different settings on the campus </a:t>
            </a:r>
          </a:p>
          <a:p>
            <a:r>
              <a:rPr lang="en-US" dirty="0"/>
              <a:t>MVCC’s Academic Video Library can be found at: </a:t>
            </a:r>
            <a:r>
              <a:rPr lang="en-US" dirty="0">
                <a:hlinkClick r:id="rId2"/>
              </a:rPr>
              <a:t>https://www.mvcc.edu/online-student-support/ensemble-video</a:t>
            </a:r>
            <a:endParaRPr lang="en-US" dirty="0"/>
          </a:p>
          <a:p>
            <a:r>
              <a:rPr lang="en-US" dirty="0"/>
              <a:t>Start by searching the Academic Video Library for your video. If it is not in the library, and you have a DVD, bring to Armin Safizadeh in the IT department (AB137A).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53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Email a system administrator to initiate captioning.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8538" y="2133600"/>
            <a:ext cx="8913078" cy="4267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Email should contain the exact title and link that is in the Academic Library to initiate the captioning process. </a:t>
            </a:r>
          </a:p>
          <a:p>
            <a:r>
              <a:rPr lang="en-US" dirty="0"/>
              <a:t>System Administrators can provide you with an Ensemble username and password. </a:t>
            </a:r>
          </a:p>
          <a:p>
            <a:endParaRPr lang="en-US" dirty="0"/>
          </a:p>
          <a:p>
            <a:pPr lvl="0"/>
            <a:r>
              <a:rPr lang="en-US" b="1" dirty="0"/>
              <a:t>Armin Safizadeh, </a:t>
            </a:r>
            <a:r>
              <a:rPr lang="en-US" dirty="0"/>
              <a:t>315-731- 5774 – IT Department: AB 137A </a:t>
            </a:r>
            <a:r>
              <a:rPr lang="en-US" b="1" u="sng" dirty="0">
                <a:hlinkClick r:id="rId2"/>
              </a:rPr>
              <a:t>asafizadeh@mvcc.edu</a:t>
            </a:r>
            <a:r>
              <a:rPr lang="en-US" b="1" dirty="0"/>
              <a:t> </a:t>
            </a:r>
          </a:p>
          <a:p>
            <a:pPr lvl="0"/>
            <a:r>
              <a:rPr lang="en-US" b="1" dirty="0"/>
              <a:t>Jocelyn Ireland, </a:t>
            </a:r>
            <a:r>
              <a:rPr lang="en-US" dirty="0"/>
              <a:t>315-792-5372- Learning Commons IT 129 </a:t>
            </a:r>
            <a:r>
              <a:rPr lang="en-US" b="1" u="sng" dirty="0">
                <a:hlinkClick r:id="rId3"/>
              </a:rPr>
              <a:t>jireland@mvcc.edu</a:t>
            </a:r>
            <a:r>
              <a:rPr lang="en-US" b="1" dirty="0"/>
              <a:t> </a:t>
            </a:r>
          </a:p>
          <a:p>
            <a:pPr lvl="0"/>
            <a:r>
              <a:rPr lang="en-US" b="1" dirty="0"/>
              <a:t>Tamara Mariotti, </a:t>
            </a:r>
            <a:r>
              <a:rPr lang="en-US" dirty="0"/>
              <a:t>315-731-5702- Accessibility Resources, PH104H </a:t>
            </a:r>
            <a:r>
              <a:rPr lang="en-US" b="1" u="sng" dirty="0">
                <a:hlinkClick r:id="rId4"/>
              </a:rPr>
              <a:t>tmariotti@mvcc.edu</a:t>
            </a:r>
            <a:r>
              <a:rPr lang="en-US" b="1" dirty="0"/>
              <a:t> </a:t>
            </a:r>
          </a:p>
          <a:p>
            <a:pPr lvl="0"/>
            <a:r>
              <a:rPr lang="en-US" b="1" dirty="0"/>
              <a:t>Deb Otis, </a:t>
            </a:r>
            <a:r>
              <a:rPr lang="en-US" dirty="0"/>
              <a:t>315-792-5551 Educational Technologies, IT 140 </a:t>
            </a:r>
          </a:p>
          <a:p>
            <a:pPr marL="0" lvl="0" indent="0">
              <a:buNone/>
            </a:pPr>
            <a:r>
              <a:rPr lang="en-US" dirty="0">
                <a:hlinkClick r:id="rId5"/>
              </a:rPr>
              <a:t>	</a:t>
            </a:r>
            <a:r>
              <a:rPr lang="en-US" b="1" dirty="0">
                <a:hlinkClick r:id="rId5"/>
              </a:rPr>
              <a:t>dotis@mvcc.edu</a:t>
            </a:r>
            <a:endParaRPr lang="en-US" b="1" dirty="0"/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302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Log into Ensemble using your username and password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>
                <a:hlinkClick r:id="rId2"/>
              </a:rPr>
              <a:t>https://mvcc-video.mvcc.edu/app/Default.aspx</a:t>
            </a:r>
            <a:r>
              <a:rPr lang="en-US" sz="2000" b="1" dirty="0"/>
              <a:t>  </a:t>
            </a:r>
          </a:p>
          <a:p>
            <a:endParaRPr lang="en-US" dirty="0"/>
          </a:p>
          <a:p>
            <a:r>
              <a:rPr lang="en-US" dirty="0"/>
              <a:t>The video may need reorganization and put into folders by a system administrator. Currently most videos are in “</a:t>
            </a:r>
            <a:r>
              <a:rPr lang="en-US" dirty="0" err="1"/>
              <a:t>Edtech</a:t>
            </a:r>
            <a:r>
              <a:rPr lang="en-US" dirty="0"/>
              <a:t>”</a:t>
            </a:r>
          </a:p>
          <a:p>
            <a:r>
              <a:rPr lang="en-US" dirty="0"/>
              <a:t>The system administrators are currently attempting to recreate an organizational system and reviewing videos that are used most often</a:t>
            </a:r>
          </a:p>
          <a:p>
            <a:r>
              <a:rPr lang="en-US" dirty="0"/>
              <a:t>The organization is set up by the MVCC department (ex: Marketing, Humanities, etc.).</a:t>
            </a:r>
          </a:p>
          <a:p>
            <a:r>
              <a:rPr lang="en-US" dirty="0"/>
              <a:t>If the video is not in your designated department folder after requesting captioning, call a system administrator to ask about the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381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B520376-BEAC-42E5-B3E4-D03818636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Ensemble link looks like this.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F6442A0-A78C-4B97-A569-1DCD1673A4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619" y="1600200"/>
            <a:ext cx="8501997" cy="4780040"/>
          </a:xfrm>
        </p:spPr>
      </p:pic>
    </p:spTree>
    <p:extLst>
      <p:ext uri="{BB962C8B-B14F-4D97-AF65-F5344CB8AC3E}">
        <p14:creationId xmlns:p14="http://schemas.microsoft.com/office/powerpoint/2010/main" val="236423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Next Embed the video into your Blackboard account from the Academic Video Library.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 descr="visual picture in blackboard showing how to choose an Ensemble video that is captioned." title="faculty captioning training pic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In order to embed the captioned videos to blackboard here are the steps:</a:t>
            </a:r>
          </a:p>
          <a:p>
            <a:pPr marL="0" indent="0">
              <a:buNone/>
            </a:pPr>
            <a:r>
              <a:rPr lang="en-US" dirty="0"/>
              <a:t>1. Go to course Documents where you want to upload the videos inside the course in your blackboard account.</a:t>
            </a:r>
          </a:p>
          <a:p>
            <a:pPr marL="0" indent="0">
              <a:buNone/>
            </a:pPr>
            <a:r>
              <a:rPr lang="en-US" dirty="0"/>
              <a:t>2. Go to “Build content” –Choose Ensemble Video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2001EC0-8631-4DF1-A6D2-E2641C2287A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134" y="2133600"/>
            <a:ext cx="4861766" cy="3657600"/>
          </a:xfrm>
        </p:spPr>
      </p:pic>
    </p:spTree>
    <p:extLst>
      <p:ext uri="{BB962C8B-B14F-4D97-AF65-F5344CB8AC3E}">
        <p14:creationId xmlns:p14="http://schemas.microsoft.com/office/powerpoint/2010/main" val="1921611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91C8588-79E3-42D4-84FC-A6DDC04DF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Continued: Embed the video into your Blackboard account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C0152C5-EECE-41AA-BA58-6CC3FF3625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66899" y="1973705"/>
            <a:ext cx="4312741" cy="3777622"/>
          </a:xfrm>
        </p:spPr>
        <p:txBody>
          <a:bodyPr/>
          <a:lstStyle/>
          <a:p>
            <a:r>
              <a:rPr lang="en-US" dirty="0"/>
              <a:t>3. Select your department under library </a:t>
            </a:r>
            <a:r>
              <a:rPr lang="en-US" dirty="0" err="1"/>
              <a:t>Ex:“Social</a:t>
            </a:r>
            <a:r>
              <a:rPr lang="en-US" dirty="0"/>
              <a:t> Science and Public Services”</a:t>
            </a:r>
          </a:p>
          <a:p>
            <a:r>
              <a:rPr lang="en-US" dirty="0"/>
              <a:t>4. Select your video </a:t>
            </a:r>
          </a:p>
          <a:p>
            <a:r>
              <a:rPr lang="en-US" dirty="0"/>
              <a:t>5. Click on the small green + below the video and the green “Save” button. </a:t>
            </a:r>
          </a:p>
          <a:p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C3AE130B-5F08-4E33-A2B7-6B2046500A6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838" y="1938728"/>
            <a:ext cx="6038987" cy="3395272"/>
          </a:xfrm>
        </p:spPr>
      </p:pic>
    </p:spTree>
    <p:extLst>
      <p:ext uri="{BB962C8B-B14F-4D97-AF65-F5344CB8AC3E}">
        <p14:creationId xmlns:p14="http://schemas.microsoft.com/office/powerpoint/2010/main" val="80064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difficulty with blackboard, contact Debbie Otis or Norma Chrisman in the Learning Commons. </a:t>
            </a:r>
          </a:p>
          <a:p>
            <a:r>
              <a:rPr lang="en-US" dirty="0"/>
              <a:t>The video will automatically be processed from the Academic Video Library for captioning by the System Administrators.</a:t>
            </a:r>
          </a:p>
          <a:p>
            <a:r>
              <a:rPr lang="en-US" dirty="0"/>
              <a:t>Captioning requests will be processed on a first come, first serve basis</a:t>
            </a:r>
          </a:p>
          <a:p>
            <a:r>
              <a:rPr lang="en-US" dirty="0"/>
              <a:t>Specific videos for students that are taking a class who are deaf or hard of hearing/ or visually impaired will have a priority.</a:t>
            </a:r>
          </a:p>
          <a:p>
            <a:r>
              <a:rPr lang="en-US" dirty="0"/>
              <a:t>MVCC has a contract with 3Play Media to caption videos for a cost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516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5412" y="5029200"/>
            <a:ext cx="8913078" cy="719138"/>
          </a:xfrm>
        </p:spPr>
        <p:txBody>
          <a:bodyPr>
            <a:normAutofit fontScale="90000"/>
          </a:bodyPr>
          <a:lstStyle/>
          <a:p>
            <a:r>
              <a:rPr lang="en-US" dirty="0"/>
              <a:t>Captioning allows students to be </a:t>
            </a:r>
            <a:r>
              <a:rPr lang="en-US" dirty="0">
                <a:hlinkClick r:id="rId2"/>
              </a:rPr>
              <a:t>included</a:t>
            </a:r>
            <a:r>
              <a:rPr lang="en-US" dirty="0"/>
              <a:t>, to learn and understand just like everyone else. </a:t>
            </a: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558" b="35558"/>
          <a:stretch>
            <a:fillRect/>
          </a:stretch>
        </p:blipFill>
        <p:spPr>
          <a:xfrm>
            <a:off x="3960812" y="580611"/>
            <a:ext cx="5944274" cy="4045422"/>
          </a:xfrm>
        </p:spPr>
      </p:pic>
    </p:spTree>
    <p:extLst>
      <p:ext uri="{BB962C8B-B14F-4D97-AF65-F5344CB8AC3E}">
        <p14:creationId xmlns:p14="http://schemas.microsoft.com/office/powerpoint/2010/main" val="322059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7812" y="609600"/>
            <a:ext cx="8913077" cy="2262781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4412" y="3276600"/>
            <a:ext cx="9753600" cy="32766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400" b="1" dirty="0"/>
              <a:t>Armin Safizadeh, 315-731- 5774 – IT Department: AB 137A </a:t>
            </a:r>
            <a:r>
              <a:rPr lang="en-US" sz="2400" b="1" u="sng" dirty="0">
                <a:hlinkClick r:id="rId2"/>
              </a:rPr>
              <a:t>asafizadeh@mvcc.edu</a:t>
            </a:r>
            <a:endParaRPr lang="en-US" sz="2400" b="1" dirty="0"/>
          </a:p>
          <a:p>
            <a:pPr lvl="0"/>
            <a:r>
              <a:rPr lang="en-US" sz="2400" b="1" dirty="0"/>
              <a:t>Jocelyn Ireland, 315-792-5372- Learning Commons IT 129 </a:t>
            </a:r>
            <a:r>
              <a:rPr lang="en-US" sz="2400" b="1" u="sng" dirty="0">
                <a:hlinkClick r:id="rId3"/>
              </a:rPr>
              <a:t>jireland@mvcc.edu</a:t>
            </a:r>
            <a:endParaRPr lang="en-US" sz="2400" b="1" dirty="0"/>
          </a:p>
          <a:p>
            <a:pPr lvl="0"/>
            <a:r>
              <a:rPr lang="en-US" sz="2400" b="1" dirty="0"/>
              <a:t>Tamara Mariotti, 315-731-5702- Accessibility Resources, PH104H </a:t>
            </a:r>
            <a:r>
              <a:rPr lang="en-US" sz="2400" b="1" u="sng" dirty="0">
                <a:hlinkClick r:id="rId4"/>
              </a:rPr>
              <a:t>tmariotti@mvcc.edu</a:t>
            </a:r>
            <a:r>
              <a:rPr lang="en-US" sz="2400" b="1" dirty="0"/>
              <a:t> </a:t>
            </a:r>
          </a:p>
          <a:p>
            <a:pPr lvl="0"/>
            <a:r>
              <a:rPr lang="en-US" sz="2400" b="1" dirty="0"/>
              <a:t>Deb Otis, 315-792-5551 Educational Technologies, IT 140 </a:t>
            </a:r>
          </a:p>
          <a:p>
            <a:pPr lvl="0"/>
            <a:r>
              <a:rPr lang="en-US" sz="2400" b="1" dirty="0">
                <a:hlinkClick r:id="rId5"/>
              </a:rPr>
              <a:t>dotis@mvcc.edu</a:t>
            </a:r>
            <a:endParaRPr lang="en-US" sz="2400" b="1" dirty="0"/>
          </a:p>
          <a:p>
            <a:pPr lvl="0"/>
            <a:endParaRPr lang="en-US" sz="2400" b="1" dirty="0"/>
          </a:p>
          <a:p>
            <a:pPr lvl="0"/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6677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Objectives: 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/>
              <a:t>New Updated Process</a:t>
            </a:r>
          </a:p>
          <a:p>
            <a:r>
              <a:rPr lang="en-US" sz="2400" dirty="0"/>
              <a:t>Promote learning about captioning &amp; review MVCC Video Procedure of 2012</a:t>
            </a:r>
          </a:p>
          <a:p>
            <a:r>
              <a:rPr lang="en-US" sz="2400" dirty="0"/>
              <a:t>Reach 100% compliance for providing closed-caption for all videos used in online and hybrid classes or in Blackboard </a:t>
            </a:r>
            <a:r>
              <a:rPr lang="en-US" sz="2400" dirty="0" smtClean="0"/>
              <a:t>supplemental </a:t>
            </a:r>
            <a:r>
              <a:rPr lang="en-US" sz="2400" dirty="0"/>
              <a:t>course sites.</a:t>
            </a:r>
          </a:p>
          <a:p>
            <a:r>
              <a:rPr lang="en-US" sz="2400" dirty="0"/>
              <a:t>Provide tools on how to request captioning for videos through an updated process for captioning through a centralized </a:t>
            </a:r>
            <a:r>
              <a:rPr lang="en-US" sz="2400"/>
              <a:t>video </a:t>
            </a:r>
            <a:r>
              <a:rPr lang="en-US" sz="2400" smtClean="0"/>
              <a:t>library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hlinkClick r:id="rId2"/>
              </a:rPr>
              <a:t>Understanding why we caption videos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11877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0271" y="624110"/>
            <a:ext cx="9491344" cy="1280890"/>
          </a:xfrm>
        </p:spPr>
        <p:txBody>
          <a:bodyPr>
            <a:normAutofit/>
          </a:bodyPr>
          <a:lstStyle/>
          <a:p>
            <a:r>
              <a:rPr lang="en-US" sz="2800" dirty="0"/>
              <a:t>The audio portion of a video presentation is inaccessible to those with hearing loss and deaf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010271" y="1920240"/>
            <a:ext cx="4312741" cy="3012524"/>
          </a:xfrm>
        </p:spPr>
        <p:txBody>
          <a:bodyPr>
            <a:noAutofit/>
          </a:bodyPr>
          <a:lstStyle/>
          <a:p>
            <a:r>
              <a:rPr lang="en-US" sz="2000" dirty="0"/>
              <a:t>SWD 490-500 students Fall 2017</a:t>
            </a:r>
          </a:p>
          <a:p>
            <a:r>
              <a:rPr lang="en-US" sz="2000" dirty="0"/>
              <a:t>3% of the students registered with the disability office is Deaf or Hard of Hearing</a:t>
            </a:r>
          </a:p>
          <a:p>
            <a:r>
              <a:rPr lang="en-US" sz="2000" dirty="0"/>
              <a:t>1% of students registered with the disability office is blind or visually impaired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756521" y="5492122"/>
            <a:ext cx="9902952" cy="8382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200" dirty="0"/>
              <a:t>Captioning promotes and provides equal access to communication and learning for students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012" y="1920240"/>
            <a:ext cx="5318653" cy="299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66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Captioning history for MVCC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8538" y="2133600"/>
            <a:ext cx="8913078" cy="4191000"/>
          </a:xfrm>
        </p:spPr>
        <p:txBody>
          <a:bodyPr>
            <a:noAutofit/>
          </a:bodyPr>
          <a:lstStyle/>
          <a:p>
            <a:r>
              <a:rPr lang="en-US" sz="2400" dirty="0"/>
              <a:t>Innovative Grant 2015 -Closed Caption &amp; Signed Video-Podcasts’ for online classes (Stacey McCall &amp; OAR)</a:t>
            </a:r>
          </a:p>
          <a:p>
            <a:r>
              <a:rPr lang="en-US" sz="2400" dirty="0"/>
              <a:t>YouTube channel – Worked with work study students to caption videos for specific departments</a:t>
            </a:r>
          </a:p>
          <a:p>
            <a:r>
              <a:rPr lang="en-US" sz="2400" dirty="0"/>
              <a:t>Realized any video over 3 minutes is not worth doing in-house. Started sending them out for processing.</a:t>
            </a:r>
          </a:p>
          <a:p>
            <a:r>
              <a:rPr lang="en-US" sz="2400" dirty="0"/>
              <a:t>Future years: expand this project to include all online-faculty until MVCC online courses are 100% compliant</a:t>
            </a:r>
          </a:p>
        </p:txBody>
      </p:sp>
    </p:spTree>
    <p:extLst>
      <p:ext uri="{BB962C8B-B14F-4D97-AF65-F5344CB8AC3E}">
        <p14:creationId xmlns:p14="http://schemas.microsoft.com/office/powerpoint/2010/main" val="53758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styles of Captioning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588538" y="2133600"/>
            <a:ext cx="7620674" cy="3777622"/>
          </a:xfrm>
        </p:spPr>
        <p:txBody>
          <a:bodyPr>
            <a:normAutofit/>
          </a:bodyPr>
          <a:lstStyle/>
          <a:p>
            <a:r>
              <a:rPr lang="en-US" sz="2400" dirty="0"/>
              <a:t>Open Captions -always are in view and cannot be turned off</a:t>
            </a:r>
          </a:p>
          <a:p>
            <a:r>
              <a:rPr lang="en-US" sz="2400" dirty="0"/>
              <a:t>Closed Captions -can be turned on and off by the viewer</a:t>
            </a:r>
          </a:p>
          <a:p>
            <a:r>
              <a:rPr lang="en-US" sz="2400" dirty="0"/>
              <a:t>Descriptive Videos -the accessible use of narration for the blind and visually impaired</a:t>
            </a:r>
          </a:p>
          <a:p>
            <a:endParaRPr lang="en-US" sz="2400" dirty="0"/>
          </a:p>
          <a:p>
            <a:r>
              <a:rPr lang="en-US" sz="2400" dirty="0">
                <a:hlinkClick r:id="rId2"/>
              </a:rPr>
              <a:t>Sample Description Video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358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MVCC Video Procedure of 2012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2626887" y="2286000"/>
            <a:ext cx="8687474" cy="3581400"/>
          </a:xfrm>
        </p:spPr>
        <p:txBody>
          <a:bodyPr>
            <a:normAutofit/>
          </a:bodyPr>
          <a:lstStyle/>
          <a:p>
            <a:r>
              <a:rPr lang="en-US" sz="2400" dirty="0"/>
              <a:t>When purchasing new video, check to see if a captioned version is available</a:t>
            </a:r>
          </a:p>
          <a:p>
            <a:r>
              <a:rPr lang="en-US" sz="2400" dirty="0"/>
              <a:t>When you have videos in your course, DGV program or other college programs, it is necessary to determine if they are closed captioned prior to showing</a:t>
            </a:r>
          </a:p>
          <a:p>
            <a:r>
              <a:rPr lang="en-US" sz="2400" dirty="0"/>
              <a:t>It is not acceptable to ask an ASL interpreter to interpret a movie that is not captioned </a:t>
            </a:r>
          </a:p>
        </p:txBody>
      </p:sp>
    </p:spTree>
    <p:extLst>
      <p:ext uri="{BB962C8B-B14F-4D97-AF65-F5344CB8AC3E}">
        <p14:creationId xmlns:p14="http://schemas.microsoft.com/office/powerpoint/2010/main" val="478160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74480" y="403823"/>
            <a:ext cx="8909366" cy="1280890"/>
          </a:xfrm>
        </p:spPr>
        <p:txBody>
          <a:bodyPr/>
          <a:lstStyle/>
          <a:p>
            <a:r>
              <a:rPr lang="en-US" dirty="0"/>
              <a:t>How to determine if videos are closed captioned. </a:t>
            </a:r>
          </a:p>
        </p:txBody>
      </p:sp>
      <p:sp>
        <p:nvSpPr>
          <p:cNvPr id="6" name="Content Placeholder 13"/>
          <p:cNvSpPr txBox="1">
            <a:spLocks/>
          </p:cNvSpPr>
          <p:nvPr/>
        </p:nvSpPr>
        <p:spPr>
          <a:xfrm>
            <a:off x="2588538" y="2133600"/>
            <a:ext cx="8913078" cy="3777622"/>
          </a:xfrm>
          <a:prstGeom prst="rect">
            <a:avLst/>
          </a:prstGeom>
        </p:spPr>
        <p:txBody>
          <a:bodyPr>
            <a:normAutofit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b="1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2618816" y="2133600"/>
            <a:ext cx="8913077" cy="4191000"/>
          </a:xfrm>
          <a:prstGeom prst="rect">
            <a:avLst/>
          </a:prstGeom>
        </p:spPr>
        <p:txBody>
          <a:bodyPr>
            <a:normAutofit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Most televisions (unless manufactured prior to 1992) have a pre-installed closed caption decoder chip. Simply locate the caption option in your television's menu, turn on the captions and then watch 5-10 minutes of the video to check for captions.</a:t>
            </a:r>
          </a:p>
          <a:p>
            <a:r>
              <a:rPr lang="en-US" sz="2400" dirty="0"/>
              <a:t>Media Player is used through the classroom computers (see handout with directions on how to turn on CC)</a:t>
            </a:r>
          </a:p>
          <a:p>
            <a:r>
              <a:rPr lang="en-US" sz="2400" dirty="0"/>
              <a:t>When using </a:t>
            </a:r>
            <a:r>
              <a:rPr lang="en-US" sz="2400" dirty="0">
                <a:hlinkClick r:id="rId3"/>
              </a:rPr>
              <a:t>YouTube videos </a:t>
            </a:r>
            <a:r>
              <a:rPr lang="en-US" sz="2400" dirty="0"/>
              <a:t>click on the CC in the bottom right corner of the video screen. Please confirm that automatic captioning is correct. </a:t>
            </a:r>
          </a:p>
        </p:txBody>
      </p:sp>
    </p:spTree>
    <p:extLst>
      <p:ext uri="{BB962C8B-B14F-4D97-AF65-F5344CB8AC3E}">
        <p14:creationId xmlns:p14="http://schemas.microsoft.com/office/powerpoint/2010/main" val="172831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 txBox="1">
            <a:spLocks/>
          </p:cNvSpPr>
          <p:nvPr/>
        </p:nvSpPr>
        <p:spPr>
          <a:xfrm>
            <a:off x="3275012" y="1752600"/>
            <a:ext cx="8001674" cy="4038600"/>
          </a:xfrm>
          <a:prstGeom prst="rect">
            <a:avLst/>
          </a:prstGeom>
        </p:spPr>
        <p:txBody>
          <a:bodyPr>
            <a:normAutofit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hlinkClick r:id="rId2"/>
              </a:rPr>
              <a:t>Films </a:t>
            </a:r>
            <a:r>
              <a:rPr lang="en-US" sz="2400" dirty="0">
                <a:hlinkClick r:id="rId2"/>
              </a:rPr>
              <a:t>on </a:t>
            </a:r>
            <a:r>
              <a:rPr lang="en-US" sz="2400" dirty="0" smtClean="0">
                <a:hlinkClick r:id="rId2"/>
              </a:rPr>
              <a:t>Demand</a:t>
            </a:r>
            <a:r>
              <a:rPr lang="en-US" sz="2400" dirty="0">
                <a:hlinkClick r:id="rId2"/>
              </a:rPr>
              <a:t> </a:t>
            </a:r>
            <a:r>
              <a:rPr lang="en-US" sz="2400" dirty="0" smtClean="0"/>
              <a:t>- </a:t>
            </a:r>
            <a:r>
              <a:rPr lang="en-US" sz="2400" dirty="0"/>
              <a:t>click the CC button on the bottom right corner of the video screen.</a:t>
            </a:r>
          </a:p>
          <a:p>
            <a:r>
              <a:rPr lang="en-US" sz="2400" dirty="0" err="1" smtClean="0">
                <a:hlinkClick r:id="rId3"/>
              </a:rPr>
              <a:t>Kanopy</a:t>
            </a:r>
            <a:r>
              <a:rPr lang="en-US" sz="2400" dirty="0" smtClean="0"/>
              <a:t> – click the CC next to the title to launch captions</a:t>
            </a:r>
          </a:p>
          <a:p>
            <a:r>
              <a:rPr lang="en-US" sz="2400" dirty="0" smtClean="0">
                <a:hlinkClick r:id="rId4"/>
              </a:rPr>
              <a:t>Ensemble </a:t>
            </a:r>
            <a:r>
              <a:rPr lang="en-US" sz="2400" dirty="0">
                <a:hlinkClick r:id="rId4"/>
              </a:rPr>
              <a:t>Video </a:t>
            </a:r>
            <a:r>
              <a:rPr lang="en-US" sz="2400" dirty="0"/>
              <a:t>(MVCC’s Academic Video Library) allows instructors to embed captioned videos to blackboard, and connect with 3play media to get videos captioned, or descriptive captioning. </a:t>
            </a:r>
          </a:p>
          <a:p>
            <a:endParaRPr lang="en-US" sz="2400" dirty="0"/>
          </a:p>
        </p:txBody>
      </p:sp>
      <p:sp>
        <p:nvSpPr>
          <p:cNvPr id="5" name="Title 6"/>
          <p:cNvSpPr txBox="1">
            <a:spLocks/>
          </p:cNvSpPr>
          <p:nvPr/>
        </p:nvSpPr>
        <p:spPr>
          <a:xfrm>
            <a:off x="2574480" y="403823"/>
            <a:ext cx="8909366" cy="1280890"/>
          </a:xfrm>
          <a:prstGeom prst="rect">
            <a:avLst/>
          </a:prstGeom>
        </p:spPr>
        <p:txBody>
          <a:bodyPr/>
          <a:lstStyle>
            <a:lvl1pPr algn="l" defTabSz="457063" rtl="0" eaLnBrk="1" latinLnBrk="0" hangingPunct="1">
              <a:spcBef>
                <a:spcPct val="0"/>
              </a:spcBef>
              <a:buNone/>
              <a:defRPr sz="3599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How to determine if videos are closed captioned - continued</a:t>
            </a:r>
          </a:p>
        </p:txBody>
      </p:sp>
    </p:spTree>
    <p:extLst>
      <p:ext uri="{BB962C8B-B14F-4D97-AF65-F5344CB8AC3E}">
        <p14:creationId xmlns:p14="http://schemas.microsoft.com/office/powerpoint/2010/main" val="711459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Current MVCC Captioning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2018</a:t>
            </a:r>
          </a:p>
        </p:txBody>
      </p:sp>
    </p:spTree>
    <p:extLst>
      <p:ext uri="{BB962C8B-B14F-4D97-AF65-F5344CB8AC3E}">
        <p14:creationId xmlns:p14="http://schemas.microsoft.com/office/powerpoint/2010/main" val="18257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Earthtones_16x9">
      <a:dk1>
        <a:srgbClr val="652825"/>
      </a:dk1>
      <a:lt1>
        <a:sysClr val="window" lastClr="FFFFFF"/>
      </a:lt1>
      <a:dk2>
        <a:srgbClr val="000000"/>
      </a:dk2>
      <a:lt2>
        <a:srgbClr val="F5DD8F"/>
      </a:lt2>
      <a:accent1>
        <a:srgbClr val="A2C838"/>
      </a:accent1>
      <a:accent2>
        <a:srgbClr val="F68E20"/>
      </a:accent2>
      <a:accent3>
        <a:srgbClr val="38B0B6"/>
      </a:accent3>
      <a:accent4>
        <a:srgbClr val="E95020"/>
      </a:accent4>
      <a:accent5>
        <a:srgbClr val="E0B12C"/>
      </a:accent5>
      <a:accent6>
        <a:srgbClr val="985A34"/>
      </a:accent6>
      <a:hlink>
        <a:srgbClr val="F68E20"/>
      </a:hlink>
      <a:folHlink>
        <a:srgbClr val="727272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Earthtones_16x9">
      <a:dk1>
        <a:srgbClr val="652825"/>
      </a:dk1>
      <a:lt1>
        <a:sysClr val="window" lastClr="FFFFFF"/>
      </a:lt1>
      <a:dk2>
        <a:srgbClr val="000000"/>
      </a:dk2>
      <a:lt2>
        <a:srgbClr val="F5DD8F"/>
      </a:lt2>
      <a:accent1>
        <a:srgbClr val="A2C838"/>
      </a:accent1>
      <a:accent2>
        <a:srgbClr val="F68E20"/>
      </a:accent2>
      <a:accent3>
        <a:srgbClr val="38B0B6"/>
      </a:accent3>
      <a:accent4>
        <a:srgbClr val="E95020"/>
      </a:accent4>
      <a:accent5>
        <a:srgbClr val="E0B12C"/>
      </a:accent5>
      <a:accent6>
        <a:srgbClr val="985A34"/>
      </a:accent6>
      <a:hlink>
        <a:srgbClr val="F68E20"/>
      </a:hlink>
      <a:folHlink>
        <a:srgbClr val="727272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0661D01-5C9C-48FA-9887-83B1E66B59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1016</Words>
  <Application>Microsoft Office PowerPoint</Application>
  <PresentationFormat>Custom</PresentationFormat>
  <Paragraphs>86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Century Gothic</vt:lpstr>
      <vt:lpstr>Corbel</vt:lpstr>
      <vt:lpstr>Wingdings 3</vt:lpstr>
      <vt:lpstr>Wisp</vt:lpstr>
      <vt:lpstr>Captioning  &amp;Video Compliance</vt:lpstr>
      <vt:lpstr>Objectives: </vt:lpstr>
      <vt:lpstr>The audio portion of a video presentation is inaccessible to those with hearing loss and deaf</vt:lpstr>
      <vt:lpstr>Captioning history for MVCC</vt:lpstr>
      <vt:lpstr>Three styles of Captioning</vt:lpstr>
      <vt:lpstr>MVCC Video Procedure of 2012</vt:lpstr>
      <vt:lpstr>How to determine if videos are closed captioned. </vt:lpstr>
      <vt:lpstr>PowerPoint Presentation</vt:lpstr>
      <vt:lpstr>Current MVCC Captioning Process</vt:lpstr>
      <vt:lpstr>MVCC’s Academic Video Library</vt:lpstr>
      <vt:lpstr>Email a system administrator to initiate captioning.   </vt:lpstr>
      <vt:lpstr>Log into Ensemble using your username and password  </vt:lpstr>
      <vt:lpstr>Ensemble link looks like this.</vt:lpstr>
      <vt:lpstr>Next Embed the video into your Blackboard account from the Academic Video Library. </vt:lpstr>
      <vt:lpstr>Continued: Embed the video into your Blackboard account</vt:lpstr>
      <vt:lpstr>Troubleshooting…</vt:lpstr>
      <vt:lpstr>Captioning allows students to be included, to learn and understand just like everyone else.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2015-05-18T20:00:55Z</dcterms:created>
  <dcterms:modified xsi:type="dcterms:W3CDTF">2018-01-17T13:39:40Z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TC028010659991</vt:lpwstr>
  </property>
</Properties>
</file>