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3" r:id="rId4"/>
    <p:sldId id="275" r:id="rId5"/>
    <p:sldId id="283" r:id="rId6"/>
    <p:sldId id="277" r:id="rId7"/>
    <p:sldId id="262" r:id="rId8"/>
    <p:sldId id="263" r:id="rId9"/>
    <p:sldId id="270" r:id="rId10"/>
    <p:sldId id="290" r:id="rId11"/>
    <p:sldId id="284" r:id="rId12"/>
    <p:sldId id="285" r:id="rId13"/>
    <p:sldId id="286" r:id="rId14"/>
    <p:sldId id="287" r:id="rId15"/>
    <p:sldId id="288" r:id="rId16"/>
    <p:sldId id="264" r:id="rId17"/>
    <p:sldId id="282" r:id="rId18"/>
  </p:sldIdLst>
  <p:sldSz cx="12188825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5013" autoAdjust="0"/>
  </p:normalViewPr>
  <p:slideViewPr>
    <p:cSldViewPr>
      <p:cViewPr varScale="1">
        <p:scale>
          <a:sx n="74" d="100"/>
          <a:sy n="74" d="100"/>
        </p:scale>
        <p:origin x="120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en-US"/>
              <a:t>1/9/2018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en-US"/>
              <a:t>1/9/2018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879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879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8539" y="2514601"/>
            <a:ext cx="8913077" cy="2262781"/>
          </a:xfrm>
        </p:spPr>
        <p:txBody>
          <a:bodyPr anchor="b">
            <a:normAutofit/>
          </a:bodyPr>
          <a:lstStyle>
            <a:lvl1pPr>
              <a:defRPr sz="53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8539" y="4777380"/>
            <a:ext cx="891307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198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4529541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09600"/>
            <a:ext cx="8913077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3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4159" y="3505200"/>
            <a:ext cx="753459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495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2438401"/>
            <a:ext cx="8913078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02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27407"/>
            <a:ext cx="8913077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68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2392" y="627406"/>
            <a:ext cx="2207026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8538" y="627406"/>
            <a:ext cx="6475313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250" y="624110"/>
            <a:ext cx="8909366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2058750"/>
            <a:ext cx="8913077" cy="146880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3530129"/>
            <a:ext cx="8913077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1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8874" y="2126222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0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8608" y="1972703"/>
            <a:ext cx="399169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8538" y="2548966"/>
            <a:ext cx="4341762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4674" y="1969475"/>
            <a:ext cx="3997960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5091" y="2545738"/>
            <a:ext cx="433754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8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446088"/>
            <a:ext cx="3504286" cy="976312"/>
          </a:xfrm>
        </p:spPr>
        <p:txBody>
          <a:bodyPr anchor="b"/>
          <a:lstStyle>
            <a:lvl1pPr algn="l">
              <a:defRPr sz="19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65" y="446089"/>
            <a:ext cx="518025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8" y="1598613"/>
            <a:ext cx="350428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8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4800600"/>
            <a:ext cx="891307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8538" y="634965"/>
            <a:ext cx="8913078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367338"/>
            <a:ext cx="891307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5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0773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14" y="-786"/>
            <a:ext cx="2356060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3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249" y="624110"/>
            <a:ext cx="89093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2133600"/>
            <a:ext cx="8913078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58914" y="6130437"/>
            <a:ext cx="1145984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538" y="6135809"/>
            <a:ext cx="7618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674" y="787783"/>
            <a:ext cx="77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99">
                <a:solidFill>
                  <a:srgbClr val="FEFFFF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c.edu/online-student-support/ensemble-vide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ireland@mvcc.edu" TargetMode="External"/><Relationship Id="rId2" Type="http://schemas.openxmlformats.org/officeDocument/2006/relationships/hyperlink" Target="mailto:asafizadeh@mvcc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otis@mvcc.edu" TargetMode="External"/><Relationship Id="rId4" Type="http://schemas.openxmlformats.org/officeDocument/2006/relationships/hyperlink" Target="mailto:tmariotti@mvcc.ed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vcc-video.mvcc.edu/app/Default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UrvaSqN76h4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ireland@mvcc.edu" TargetMode="External"/><Relationship Id="rId2" Type="http://schemas.openxmlformats.org/officeDocument/2006/relationships/hyperlink" Target="mailto:asafizadeh@mvcc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dotis@mvcc.edu" TargetMode="External"/><Relationship Id="rId4" Type="http://schemas.openxmlformats.org/officeDocument/2006/relationships/hyperlink" Target="mailto:tmariotti@mvc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tftUCmy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5AsjzgIC4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L4biM7O9w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alexanderstreet.com/vast/view/work/1776159" TargetMode="External"/><Relationship Id="rId2" Type="http://schemas.openxmlformats.org/officeDocument/2006/relationships/hyperlink" Target="http://digital.films.com/PortalViewVideo.aspx?xtid=65015&amp;psid=0&amp;sid=0&amp;State=&amp;IsSearch=N&amp;parentSeriesID=&amp;tScript=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vcc-video.mvcc.edu/app/Library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Captioning </a:t>
            </a:r>
            <a:br>
              <a:rPr lang="en-US" dirty="0" smtClean="0"/>
            </a:br>
            <a:r>
              <a:rPr lang="en-US" dirty="0" smtClean="0"/>
              <a:t>&amp;Video Compliance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January </a:t>
            </a:r>
            <a:r>
              <a:rPr lang="en-US" sz="2800" dirty="0"/>
              <a:t>Institute </a:t>
            </a:r>
            <a:r>
              <a:rPr lang="en-US" sz="2800" dirty="0" smtClean="0"/>
              <a:t>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17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MVCC’s Academic Video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Academic Video Library is a designated central repository for </a:t>
            </a:r>
            <a:r>
              <a:rPr lang="en-US" dirty="0"/>
              <a:t>archiving, organizing, and searching </a:t>
            </a:r>
            <a:r>
              <a:rPr lang="en-US" dirty="0" smtClean="0"/>
              <a:t>MVCC academic videos</a:t>
            </a:r>
          </a:p>
          <a:p>
            <a:r>
              <a:rPr lang="en-US" dirty="0" smtClean="0"/>
              <a:t>Digital </a:t>
            </a:r>
            <a:r>
              <a:rPr lang="en-US" dirty="0"/>
              <a:t>libraries </a:t>
            </a:r>
            <a:r>
              <a:rPr lang="en-US" dirty="0" smtClean="0"/>
              <a:t>are large in memory size </a:t>
            </a:r>
            <a:r>
              <a:rPr lang="en-US" dirty="0"/>
              <a:t>and </a:t>
            </a:r>
            <a:r>
              <a:rPr lang="en-US" dirty="0" smtClean="0"/>
              <a:t>easier to retrieve in different settings on the campus </a:t>
            </a:r>
          </a:p>
          <a:p>
            <a:pPr marL="0" indent="0">
              <a:buNone/>
            </a:pPr>
            <a:r>
              <a:rPr lang="en-US" dirty="0" smtClean="0"/>
              <a:t>MVCC’s Academic Video Library can be found:</a:t>
            </a:r>
            <a:endParaRPr lang="en-US" dirty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www.mvcc.edu/online-student-support/ensemble-video</a:t>
            </a:r>
            <a:endParaRPr lang="en-US" dirty="0" smtClean="0"/>
          </a:p>
          <a:p>
            <a:r>
              <a:rPr lang="en-US" dirty="0"/>
              <a:t>Start by searching the Academic Video Library for your </a:t>
            </a:r>
            <a:r>
              <a:rPr lang="en-US" dirty="0" smtClean="0"/>
              <a:t>video.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have a DVD, bring to Armin Safizadeh in the IT department (AB137A).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3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Email one of system administrators </a:t>
            </a:r>
            <a:r>
              <a:rPr lang="en-US" dirty="0" smtClean="0"/>
              <a:t>to initiate captioning.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Email should contain the exact title and link </a:t>
            </a:r>
            <a:r>
              <a:rPr lang="en-US" dirty="0"/>
              <a:t>that is in the Academic Library to initiate the captioning process. </a:t>
            </a:r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Administrators </a:t>
            </a:r>
            <a:r>
              <a:rPr lang="en-US" dirty="0" smtClean="0"/>
              <a:t>can provide you with an </a:t>
            </a:r>
            <a:r>
              <a:rPr lang="en-US" dirty="0"/>
              <a:t>Ensemble username and password. </a:t>
            </a:r>
          </a:p>
          <a:p>
            <a:endParaRPr lang="en-US" dirty="0"/>
          </a:p>
          <a:p>
            <a:pPr lvl="0"/>
            <a:r>
              <a:rPr lang="en-US" b="1" dirty="0"/>
              <a:t>Armin Safizadeh, </a:t>
            </a:r>
            <a:r>
              <a:rPr lang="en-US" dirty="0"/>
              <a:t>315-731- 5774 – IT Department: AB 137A </a:t>
            </a:r>
            <a:r>
              <a:rPr lang="en-US" b="1" u="sng" dirty="0">
                <a:hlinkClick r:id="rId2"/>
              </a:rPr>
              <a:t>asafizadeh@mvcc.edu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Jocelyn Ireland, </a:t>
            </a:r>
            <a:r>
              <a:rPr lang="en-US" dirty="0"/>
              <a:t>315-792-5372- Learning Commons IT 129 </a:t>
            </a:r>
            <a:r>
              <a:rPr lang="en-US" b="1" u="sng" dirty="0">
                <a:hlinkClick r:id="rId3"/>
              </a:rPr>
              <a:t>jireland@mvcc.edu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Tamara Mariotti, </a:t>
            </a:r>
            <a:r>
              <a:rPr lang="en-US" dirty="0"/>
              <a:t>315-731-5702- Accessibility Resources, PH104H </a:t>
            </a:r>
            <a:r>
              <a:rPr lang="en-US" b="1" u="sng" dirty="0">
                <a:hlinkClick r:id="rId4"/>
              </a:rPr>
              <a:t>tmariotti@mvcc.edu</a:t>
            </a:r>
            <a:r>
              <a:rPr lang="en-US" b="1" dirty="0"/>
              <a:t> </a:t>
            </a:r>
            <a:endParaRPr lang="en-US" b="1" dirty="0" smtClean="0"/>
          </a:p>
          <a:p>
            <a:pPr lvl="0"/>
            <a:r>
              <a:rPr lang="en-US" b="1" dirty="0" smtClean="0"/>
              <a:t>Deb Otis, </a:t>
            </a:r>
            <a:r>
              <a:rPr lang="en-US" dirty="0"/>
              <a:t>315-792-5551 Educational Technologies, IT 140 </a:t>
            </a:r>
          </a:p>
          <a:p>
            <a:pPr marL="0" lvl="0" indent="0">
              <a:buNone/>
            </a:pPr>
            <a:r>
              <a:rPr lang="en-US" b="1" dirty="0">
                <a:hlinkClick r:id="rId5"/>
              </a:rPr>
              <a:t>	</a:t>
            </a:r>
            <a:r>
              <a:rPr lang="en-US" b="1" dirty="0" smtClean="0">
                <a:hlinkClick r:id="rId5"/>
              </a:rPr>
              <a:t>dotis@mvcc.edu</a:t>
            </a:r>
            <a:endParaRPr lang="en-US" b="1" dirty="0" smtClean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0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 into Ensemble using your username and password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hlinkClick r:id="rId2"/>
              </a:rPr>
              <a:t>https</a:t>
            </a:r>
            <a:r>
              <a:rPr lang="en-US" sz="2000" b="1" dirty="0">
                <a:hlinkClick r:id="rId2"/>
              </a:rPr>
              <a:t>://</a:t>
            </a:r>
            <a:r>
              <a:rPr lang="en-US" sz="2000" b="1" dirty="0" smtClean="0">
                <a:hlinkClick r:id="rId2"/>
              </a:rPr>
              <a:t>mvcc-video.mvcc.edu/app/Default.aspx</a:t>
            </a:r>
            <a:r>
              <a:rPr lang="en-US" sz="2000" b="1" dirty="0" smtClean="0"/>
              <a:t>  </a:t>
            </a:r>
            <a:endParaRPr lang="en-US" sz="2000" b="1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video </a:t>
            </a:r>
            <a:r>
              <a:rPr lang="en-US" dirty="0" smtClean="0"/>
              <a:t>may need reorganization and put into </a:t>
            </a:r>
            <a:r>
              <a:rPr lang="en-US" dirty="0"/>
              <a:t>folders </a:t>
            </a:r>
            <a:r>
              <a:rPr lang="en-US" dirty="0" smtClean="0"/>
              <a:t>by a </a:t>
            </a:r>
            <a:r>
              <a:rPr lang="en-US" dirty="0"/>
              <a:t>system administrator. </a:t>
            </a:r>
            <a:r>
              <a:rPr lang="en-US" dirty="0" smtClean="0"/>
              <a:t>Currently most videos are in “</a:t>
            </a:r>
            <a:r>
              <a:rPr lang="en-US" dirty="0" err="1" smtClean="0"/>
              <a:t>Edtech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The system administrators are currently attempting to recreate an organizational system and reviewing videos that are used most often</a:t>
            </a:r>
          </a:p>
          <a:p>
            <a:r>
              <a:rPr lang="en-US" dirty="0" smtClean="0"/>
              <a:t>The organization is set up by the MVCC department (ex: Marketing, Humanities, etc.).</a:t>
            </a:r>
          </a:p>
          <a:p>
            <a:r>
              <a:rPr lang="en-US" dirty="0" smtClean="0"/>
              <a:t>If </a:t>
            </a:r>
            <a:r>
              <a:rPr lang="en-US" dirty="0"/>
              <a:t>the video is not in your designated department folder </a:t>
            </a:r>
            <a:r>
              <a:rPr lang="en-US" dirty="0" smtClean="0"/>
              <a:t>after requesting captioning, </a:t>
            </a:r>
            <a:r>
              <a:rPr lang="en-US" dirty="0"/>
              <a:t>call a system </a:t>
            </a:r>
            <a:r>
              <a:rPr lang="en-US" dirty="0" smtClean="0"/>
              <a:t>administrator to ask about the process.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8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Embed the video into your Blackboard account from the Academic Video Library.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 </a:t>
            </a:r>
            <a:r>
              <a:rPr lang="en-US" sz="2400" b="1" dirty="0"/>
              <a:t>order to embed the captioned videos to blackboard here are the steps:</a:t>
            </a:r>
          </a:p>
          <a:p>
            <a:pPr marL="0" indent="0">
              <a:buNone/>
            </a:pPr>
            <a:r>
              <a:rPr lang="en-US" dirty="0" smtClean="0"/>
              <a:t>1. Go </a:t>
            </a:r>
            <a:r>
              <a:rPr lang="en-US" dirty="0"/>
              <a:t>to course Documents where you want to upload the videos inside the course in your blackboard account.</a:t>
            </a:r>
          </a:p>
          <a:p>
            <a:pPr marL="0" indent="0">
              <a:buNone/>
            </a:pPr>
            <a:r>
              <a:rPr lang="en-US" dirty="0" smtClean="0"/>
              <a:t>2. Go </a:t>
            </a:r>
            <a:r>
              <a:rPr lang="en-US" dirty="0"/>
              <a:t>to “Build content” –Choose Ensemble Video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Select </a:t>
            </a:r>
            <a:r>
              <a:rPr lang="en-US" dirty="0"/>
              <a:t>your department under library </a:t>
            </a:r>
            <a:r>
              <a:rPr lang="en-US" dirty="0" err="1" smtClean="0"/>
              <a:t>Ex:“Social</a:t>
            </a:r>
            <a:r>
              <a:rPr lang="en-US" dirty="0" smtClean="0"/>
              <a:t> </a:t>
            </a:r>
            <a:r>
              <a:rPr lang="en-US" dirty="0"/>
              <a:t>Science and Public Services”</a:t>
            </a:r>
          </a:p>
          <a:p>
            <a:pPr marL="0" indent="0">
              <a:buNone/>
            </a:pPr>
            <a:r>
              <a:rPr lang="en-US" dirty="0" smtClean="0"/>
              <a:t>4. Select </a:t>
            </a:r>
            <a:r>
              <a:rPr lang="en-US" dirty="0"/>
              <a:t>your video </a:t>
            </a:r>
          </a:p>
          <a:p>
            <a:pPr marL="0" indent="0">
              <a:buNone/>
            </a:pPr>
            <a:r>
              <a:rPr lang="en-US" dirty="0" smtClean="0"/>
              <a:t>5. Click </a:t>
            </a:r>
            <a:r>
              <a:rPr lang="en-US" dirty="0"/>
              <a:t>on the small green + below the video and the green “Save” button.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1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difficulty with blackboard, contact Debbie Otis or Norma Chrisman in the Learning Commons. </a:t>
            </a:r>
          </a:p>
          <a:p>
            <a:r>
              <a:rPr lang="en-US" dirty="0"/>
              <a:t>The video will automatically be processed from the Academic Video Library </a:t>
            </a:r>
            <a:r>
              <a:rPr lang="en-US" dirty="0" smtClean="0"/>
              <a:t>for captioning</a:t>
            </a:r>
            <a:r>
              <a:rPr lang="en-US" dirty="0"/>
              <a:t> </a:t>
            </a:r>
            <a:r>
              <a:rPr lang="en-US" dirty="0" smtClean="0"/>
              <a:t>by the System Administrators.</a:t>
            </a:r>
          </a:p>
          <a:p>
            <a:r>
              <a:rPr lang="en-US" dirty="0" smtClean="0"/>
              <a:t>Captioning requests will be processed on </a:t>
            </a:r>
            <a:r>
              <a:rPr lang="en-US" dirty="0"/>
              <a:t>a first come, first serve </a:t>
            </a:r>
            <a:r>
              <a:rPr lang="en-US" dirty="0" smtClean="0"/>
              <a:t>basis</a:t>
            </a:r>
          </a:p>
          <a:p>
            <a:r>
              <a:rPr lang="en-US" dirty="0"/>
              <a:t>S</a:t>
            </a:r>
            <a:r>
              <a:rPr lang="en-US" dirty="0" smtClean="0"/>
              <a:t>pecific videos </a:t>
            </a:r>
            <a:r>
              <a:rPr lang="en-US" dirty="0"/>
              <a:t>for students that are taking a class </a:t>
            </a:r>
            <a:r>
              <a:rPr lang="en-US" dirty="0" smtClean="0"/>
              <a:t>who are </a:t>
            </a:r>
            <a:r>
              <a:rPr lang="en-US" dirty="0"/>
              <a:t>deaf or hard of hearing/ or visually </a:t>
            </a:r>
            <a:r>
              <a:rPr lang="en-US" dirty="0" smtClean="0"/>
              <a:t>impaired will have a priority.</a:t>
            </a:r>
          </a:p>
          <a:p>
            <a:r>
              <a:rPr lang="en-US" dirty="0"/>
              <a:t>MVCC has a contract with 3Play Media to caption videos for a cost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1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412" y="5029200"/>
            <a:ext cx="8913078" cy="719138"/>
          </a:xfrm>
        </p:spPr>
        <p:txBody>
          <a:bodyPr>
            <a:normAutofit fontScale="90000"/>
          </a:bodyPr>
          <a:lstStyle/>
          <a:p>
            <a:r>
              <a:rPr lang="en-US" dirty="0"/>
              <a:t>Captioning allows students to be </a:t>
            </a:r>
            <a:r>
              <a:rPr lang="en-US" dirty="0">
                <a:hlinkClick r:id="rId2"/>
              </a:rPr>
              <a:t>included</a:t>
            </a:r>
            <a:r>
              <a:rPr lang="en-US" dirty="0"/>
              <a:t>, to learn and understand just like everyone else. 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58" b="35558"/>
          <a:stretch>
            <a:fillRect/>
          </a:stretch>
        </p:blipFill>
        <p:spPr>
          <a:xfrm>
            <a:off x="3960812" y="580611"/>
            <a:ext cx="5944274" cy="4045422"/>
          </a:xfrm>
        </p:spPr>
      </p:pic>
    </p:spTree>
    <p:extLst>
      <p:ext uri="{BB962C8B-B14F-4D97-AF65-F5344CB8AC3E}">
        <p14:creationId xmlns:p14="http://schemas.microsoft.com/office/powerpoint/2010/main" val="322059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7812" y="609600"/>
            <a:ext cx="8913077" cy="2262781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4412" y="3276600"/>
            <a:ext cx="9753600" cy="3276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b="1" dirty="0"/>
              <a:t>Armin Safizadeh, 315-731- 5774 – IT Department: AB 137A </a:t>
            </a:r>
            <a:r>
              <a:rPr lang="en-US" sz="2400" b="1" u="sng" dirty="0">
                <a:hlinkClick r:id="rId2"/>
              </a:rPr>
              <a:t>asafizadeh@mvcc.edu</a:t>
            </a:r>
            <a:endParaRPr lang="en-US" sz="2400" b="1" dirty="0"/>
          </a:p>
          <a:p>
            <a:pPr lvl="0"/>
            <a:r>
              <a:rPr lang="en-US" sz="2400" b="1" dirty="0"/>
              <a:t>Jocelyn Ireland, 315-792-5372- Learning Commons IT 129 </a:t>
            </a:r>
            <a:r>
              <a:rPr lang="en-US" sz="2400" b="1" u="sng" dirty="0">
                <a:hlinkClick r:id="rId3"/>
              </a:rPr>
              <a:t>jireland@mvcc.edu</a:t>
            </a:r>
            <a:endParaRPr lang="en-US" sz="2400" b="1" dirty="0"/>
          </a:p>
          <a:p>
            <a:pPr lvl="0"/>
            <a:r>
              <a:rPr lang="en-US" sz="2400" b="1" dirty="0"/>
              <a:t>Tamara Mariotti, 315-731-5702- Accessibility Resources, PH104H </a:t>
            </a:r>
            <a:r>
              <a:rPr lang="en-US" sz="2400" b="1" u="sng" dirty="0">
                <a:hlinkClick r:id="rId4"/>
              </a:rPr>
              <a:t>tmariotti@mvcc.edu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lvl="0"/>
            <a:r>
              <a:rPr lang="en-US" sz="2400" b="1" dirty="0"/>
              <a:t>Deb Otis, 315-792-5551 Educational Technologies, IT 140 </a:t>
            </a:r>
          </a:p>
          <a:p>
            <a:pPr lvl="0"/>
            <a:r>
              <a:rPr lang="en-US" sz="2400" b="1" dirty="0" smtClean="0">
                <a:hlinkClick r:id="rId5"/>
              </a:rPr>
              <a:t>dotis@mvcc.edu</a:t>
            </a:r>
            <a:endParaRPr lang="en-US" sz="2400" b="1" dirty="0"/>
          </a:p>
          <a:p>
            <a:pPr lvl="0"/>
            <a:endParaRPr lang="en-US" sz="2400" b="1" dirty="0" smtClean="0"/>
          </a:p>
          <a:p>
            <a:pPr lvl="0"/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67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Promote </a:t>
            </a:r>
            <a:r>
              <a:rPr lang="en-US" sz="2400" dirty="0"/>
              <a:t>learning about </a:t>
            </a:r>
            <a:r>
              <a:rPr lang="en-US" sz="2400" dirty="0" smtClean="0"/>
              <a:t>captioning &amp; review MVCC Video Procedure of 2012</a:t>
            </a:r>
          </a:p>
          <a:p>
            <a:r>
              <a:rPr lang="en-US" sz="2400" dirty="0" smtClean="0"/>
              <a:t>Reach </a:t>
            </a:r>
            <a:r>
              <a:rPr lang="en-US" sz="2400" dirty="0"/>
              <a:t>100% compliance for providing closed-caption for all videos used in online and hybrid classes or in Blackboard Supplemental course </a:t>
            </a:r>
            <a:r>
              <a:rPr lang="en-US" sz="2400" dirty="0" smtClean="0"/>
              <a:t>sites.</a:t>
            </a:r>
          </a:p>
          <a:p>
            <a:r>
              <a:rPr lang="en-US" sz="2400" dirty="0" smtClean="0"/>
              <a:t>Provide tools </a:t>
            </a:r>
            <a:r>
              <a:rPr lang="en-US" sz="2400" dirty="0"/>
              <a:t>on </a:t>
            </a:r>
            <a:r>
              <a:rPr lang="en-US" sz="2400" dirty="0" smtClean="0"/>
              <a:t>how to request captioning for videos through an updated </a:t>
            </a:r>
            <a:r>
              <a:rPr lang="en-US" sz="2400" dirty="0"/>
              <a:t>process for </a:t>
            </a:r>
            <a:r>
              <a:rPr lang="en-US" sz="2400" dirty="0" smtClean="0"/>
              <a:t>captioning through a centralized video Library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hlinkClick r:id="rId2"/>
              </a:rPr>
              <a:t>Understanding why we caption videos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1187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271" y="624110"/>
            <a:ext cx="9491344" cy="1280890"/>
          </a:xfrm>
        </p:spPr>
        <p:txBody>
          <a:bodyPr>
            <a:normAutofit/>
          </a:bodyPr>
          <a:lstStyle/>
          <a:p>
            <a:r>
              <a:rPr lang="en-US" sz="2800" dirty="0"/>
              <a:t>The audio portion of a video presentation is inaccessible to those with hearing loss and deaf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010271" y="1920240"/>
            <a:ext cx="4312741" cy="3012524"/>
          </a:xfrm>
        </p:spPr>
        <p:txBody>
          <a:bodyPr>
            <a:noAutofit/>
          </a:bodyPr>
          <a:lstStyle/>
          <a:p>
            <a:r>
              <a:rPr lang="en-US" sz="2000" dirty="0" smtClean="0"/>
              <a:t>SWD 490-500 students Fall 2017</a:t>
            </a:r>
          </a:p>
          <a:p>
            <a:r>
              <a:rPr lang="en-US" sz="2000" dirty="0" smtClean="0"/>
              <a:t>3</a:t>
            </a:r>
            <a:r>
              <a:rPr lang="en-US" sz="2000" dirty="0"/>
              <a:t>% of the students registered with the disability office is Deaf or Hard of </a:t>
            </a:r>
            <a:r>
              <a:rPr lang="en-US" sz="2000" dirty="0" smtClean="0"/>
              <a:t>Hearing</a:t>
            </a:r>
          </a:p>
          <a:p>
            <a:r>
              <a:rPr lang="en-US" sz="2000" dirty="0"/>
              <a:t>1</a:t>
            </a:r>
            <a:r>
              <a:rPr lang="en-US" sz="2000" dirty="0" smtClean="0"/>
              <a:t>% </a:t>
            </a:r>
            <a:r>
              <a:rPr lang="en-US" sz="2000" dirty="0"/>
              <a:t>of students registered with the disability office is blind or visually impaired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756521" y="5492122"/>
            <a:ext cx="9902952" cy="838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Captioning </a:t>
            </a:r>
            <a:r>
              <a:rPr lang="en-US" sz="3200" dirty="0" smtClean="0"/>
              <a:t>promotes </a:t>
            </a:r>
            <a:r>
              <a:rPr lang="en-US" sz="3200" dirty="0"/>
              <a:t>and </a:t>
            </a:r>
            <a:r>
              <a:rPr lang="en-US" sz="3200" dirty="0" smtClean="0"/>
              <a:t>provides </a:t>
            </a:r>
            <a:r>
              <a:rPr lang="en-US" sz="3200" dirty="0"/>
              <a:t>equal access to communication and learning for students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1920240"/>
            <a:ext cx="5318653" cy="299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Captioning history for MVCC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419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Innovative Grant 2015 -Closed </a:t>
            </a:r>
            <a:r>
              <a:rPr lang="en-US" sz="2400" dirty="0"/>
              <a:t>Caption &amp; Signed Video-Podcasts’ for online classes </a:t>
            </a:r>
            <a:r>
              <a:rPr lang="en-US" sz="2400" dirty="0" smtClean="0"/>
              <a:t>(Stacey McCall &amp; OAR)</a:t>
            </a:r>
          </a:p>
          <a:p>
            <a:r>
              <a:rPr lang="en-US" sz="2400" dirty="0" smtClean="0"/>
              <a:t>YouTube channel – Worked with work study students to caption videos for specific departments</a:t>
            </a:r>
          </a:p>
          <a:p>
            <a:r>
              <a:rPr lang="en-US" sz="2400" dirty="0" smtClean="0"/>
              <a:t>Realized any video over 3 minutes is not worth doing in-house. Started sending them out for processing.</a:t>
            </a:r>
          </a:p>
          <a:p>
            <a:r>
              <a:rPr lang="en-US" sz="2400" dirty="0" smtClean="0"/>
              <a:t>Future years: expand </a:t>
            </a:r>
            <a:r>
              <a:rPr lang="en-US" sz="2400" dirty="0"/>
              <a:t>this project to include all online-faculty in the second and third year until MVCC online courses are 100% </a:t>
            </a:r>
            <a:r>
              <a:rPr lang="en-US" sz="2400" dirty="0" smtClean="0"/>
              <a:t>compliant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758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styles of Captioning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762067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Open </a:t>
            </a:r>
            <a:r>
              <a:rPr lang="en-US" sz="2400" dirty="0"/>
              <a:t>Captions </a:t>
            </a:r>
            <a:r>
              <a:rPr lang="en-US" sz="2400" dirty="0" smtClean="0"/>
              <a:t>-always </a:t>
            </a:r>
            <a:r>
              <a:rPr lang="en-US" sz="2400" dirty="0"/>
              <a:t>are in view and cannot be turned off</a:t>
            </a:r>
            <a:endParaRPr lang="en-US" sz="2400" dirty="0" smtClean="0"/>
          </a:p>
          <a:p>
            <a:r>
              <a:rPr lang="en-US" sz="2400" dirty="0"/>
              <a:t>Closed Captions -can be turned on and off by the viewer</a:t>
            </a:r>
            <a:endParaRPr lang="en-US" sz="2400" dirty="0" smtClean="0"/>
          </a:p>
          <a:p>
            <a:r>
              <a:rPr lang="en-US" sz="2400" dirty="0"/>
              <a:t>Descriptive </a:t>
            </a:r>
            <a:r>
              <a:rPr lang="en-US" sz="2400" dirty="0" smtClean="0"/>
              <a:t>Videos -the </a:t>
            </a:r>
            <a:r>
              <a:rPr lang="en-US" sz="2400" dirty="0"/>
              <a:t>accessible use of narration for the blind and visually </a:t>
            </a:r>
            <a:r>
              <a:rPr lang="en-US" sz="2400" dirty="0" smtClean="0"/>
              <a:t>impaired</a:t>
            </a:r>
          </a:p>
          <a:p>
            <a:endParaRPr lang="en-US" sz="2400" dirty="0"/>
          </a:p>
          <a:p>
            <a:r>
              <a:rPr lang="en-US" sz="2400" dirty="0" smtClean="0">
                <a:hlinkClick r:id="rId2"/>
              </a:rPr>
              <a:t>Sample Description Video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3358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MVCC </a:t>
            </a:r>
            <a:r>
              <a:rPr lang="en-US" dirty="0" smtClean="0"/>
              <a:t>Video </a:t>
            </a:r>
            <a:r>
              <a:rPr lang="en-US" dirty="0"/>
              <a:t>Procedure of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588538" y="1447800"/>
            <a:ext cx="8001674" cy="44552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</a:t>
            </a:r>
            <a:r>
              <a:rPr lang="en-US" sz="2400" dirty="0"/>
              <a:t>purchasing new </a:t>
            </a:r>
            <a:r>
              <a:rPr lang="en-US" sz="2400" dirty="0" smtClean="0"/>
              <a:t>video, </a:t>
            </a:r>
            <a:r>
              <a:rPr lang="en-US" sz="2400" dirty="0"/>
              <a:t>check to see if a captioned version is </a:t>
            </a:r>
            <a:r>
              <a:rPr lang="en-US" sz="2400" dirty="0" smtClean="0"/>
              <a:t>available</a:t>
            </a:r>
          </a:p>
          <a:p>
            <a:r>
              <a:rPr lang="en-US" sz="2400" dirty="0" smtClean="0"/>
              <a:t>When </a:t>
            </a:r>
            <a:r>
              <a:rPr lang="en-US" sz="2400" dirty="0"/>
              <a:t>your syllabus, DGV or other college programs includes the use of DVDs, or online and digital media, it is necessary to determine if they are closed </a:t>
            </a:r>
            <a:r>
              <a:rPr lang="en-US" sz="2400" dirty="0" smtClean="0"/>
              <a:t>captioned</a:t>
            </a:r>
          </a:p>
          <a:p>
            <a:r>
              <a:rPr lang="en-US" sz="2400" dirty="0"/>
              <a:t>It is not acceptable to ask an ASL interpreter to interpret a movie that is not </a:t>
            </a:r>
            <a:r>
              <a:rPr lang="en-US" sz="2400" dirty="0" smtClean="0"/>
              <a:t>captioned </a:t>
            </a:r>
          </a:p>
          <a:p>
            <a:r>
              <a:rPr lang="en-US" sz="2400" dirty="0" smtClean="0"/>
              <a:t>If you provide a transcript to a student, provide it to all students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816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74480" y="403823"/>
            <a:ext cx="8909366" cy="1280890"/>
          </a:xfrm>
        </p:spPr>
        <p:txBody>
          <a:bodyPr/>
          <a:lstStyle/>
          <a:p>
            <a:r>
              <a:rPr lang="en-US" dirty="0" smtClean="0"/>
              <a:t>How to determine </a:t>
            </a:r>
            <a:r>
              <a:rPr lang="en-US" dirty="0"/>
              <a:t>if </a:t>
            </a:r>
            <a:r>
              <a:rPr lang="en-US" dirty="0" smtClean="0"/>
              <a:t>videos are </a:t>
            </a:r>
            <a:r>
              <a:rPr lang="en-US" dirty="0"/>
              <a:t>closed captioned. </a:t>
            </a: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2588538" y="2133600"/>
            <a:ext cx="8913078" cy="3777622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2618816" y="2133600"/>
            <a:ext cx="8913077" cy="3777622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</a:t>
            </a:r>
            <a:r>
              <a:rPr lang="en-US" sz="2400" dirty="0" smtClean="0"/>
              <a:t>ost </a:t>
            </a:r>
            <a:r>
              <a:rPr lang="en-US" sz="2400" dirty="0"/>
              <a:t>televisions (unless manufactured prior to 1992) have a pre-installed closed caption decoder chip. Simply locate the caption option in your television's menu, turn on the captions and then watch 5-10 minutes of the video to check for captions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Media Player is used through the classroom computers (see handout with directions on how to turn on CC)</a:t>
            </a:r>
          </a:p>
          <a:p>
            <a:r>
              <a:rPr lang="en-US" sz="2400" dirty="0"/>
              <a:t>When using </a:t>
            </a:r>
            <a:r>
              <a:rPr lang="en-US" sz="2400" dirty="0">
                <a:hlinkClick r:id="rId3"/>
              </a:rPr>
              <a:t>YouTube videos </a:t>
            </a:r>
            <a:r>
              <a:rPr lang="en-US" sz="2400" dirty="0"/>
              <a:t>click on the CC in the bottom right corner of the video screen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31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3275012" y="1752600"/>
            <a:ext cx="8001674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When </a:t>
            </a:r>
            <a:r>
              <a:rPr lang="en-US" sz="2400" dirty="0"/>
              <a:t>using “</a:t>
            </a:r>
            <a:r>
              <a:rPr lang="en-US" sz="2400" dirty="0">
                <a:hlinkClick r:id="rId2"/>
              </a:rPr>
              <a:t>Films on Demand</a:t>
            </a:r>
            <a:r>
              <a:rPr lang="en-US" sz="2400" dirty="0"/>
              <a:t>” click the CC button on the bottom right corner of the video screen.</a:t>
            </a:r>
          </a:p>
          <a:p>
            <a:r>
              <a:rPr lang="en-US" sz="2400" dirty="0">
                <a:hlinkClick r:id="rId3"/>
              </a:rPr>
              <a:t>VAST</a:t>
            </a:r>
            <a:r>
              <a:rPr lang="en-US" sz="2400" dirty="0"/>
              <a:t> Academic Video Online: (only has TRANSCRIPTS) 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Ensemble Video </a:t>
            </a:r>
            <a:r>
              <a:rPr lang="en-US" sz="2400" dirty="0" smtClean="0"/>
              <a:t>(MVCC’s Academic Video Library) allows instructors to embed captioned videos to blackboard, and connect with 3play media to get videos captioned, or descriptive captioning. </a:t>
            </a:r>
          </a:p>
          <a:p>
            <a:endParaRPr lang="en-US" sz="2400" dirty="0" smtClean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2574480" y="403823"/>
            <a:ext cx="8909366" cy="1280890"/>
          </a:xfrm>
          <a:prstGeom prst="rect">
            <a:avLst/>
          </a:prstGeom>
        </p:spPr>
        <p:txBody>
          <a:bodyPr/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How to determine if videos are closed captioned -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5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MVCC Captioning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661D01-5C9C-48FA-9887-83B1E66B5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1006</Words>
  <Application>Microsoft Office PowerPoint</Application>
  <PresentationFormat>Custom</PresentationFormat>
  <Paragraphs>87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Corbel</vt:lpstr>
      <vt:lpstr>Wingdings 3</vt:lpstr>
      <vt:lpstr>Wisp</vt:lpstr>
      <vt:lpstr>Captioning  &amp;Video Compliance</vt:lpstr>
      <vt:lpstr>Objectives: </vt:lpstr>
      <vt:lpstr>The audio portion of a video presentation is inaccessible to those with hearing loss and deaf</vt:lpstr>
      <vt:lpstr>Captioning history for MVCC</vt:lpstr>
      <vt:lpstr>Three styles of Captioning</vt:lpstr>
      <vt:lpstr>MVCC Video Procedure of 2012</vt:lpstr>
      <vt:lpstr>How to determine if videos are closed captioned. </vt:lpstr>
      <vt:lpstr>PowerPoint Presentation</vt:lpstr>
      <vt:lpstr>Current MVCC Captioning Process</vt:lpstr>
      <vt:lpstr>MVCC’s Academic Video Library</vt:lpstr>
      <vt:lpstr>Email one of system administrators to initiate captioning.   </vt:lpstr>
      <vt:lpstr>Log into Ensemble using your username and password  </vt:lpstr>
      <vt:lpstr>Next Embed the video into your Blackboard account from the Academic Video Library. </vt:lpstr>
      <vt:lpstr>Troubleshooting…</vt:lpstr>
      <vt:lpstr>Captioning allows students to be included, to learn and understand just like everyone else.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2015-05-18T20:00:55Z</dcterms:created>
  <dcterms:modified xsi:type="dcterms:W3CDTF">2018-01-09T20:03:18Z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TC028010659991</vt:lpwstr>
  </property>
</Properties>
</file>